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1.xml" ContentType="application/vnd.openxmlformats-officedocument.drawingml.chartshapes+xml"/>
  <Override PartName="/ppt/notesSlides/notesSlide25.xml" ContentType="application/vnd.openxmlformats-officedocument.presentationml.notesSlid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2.xml" ContentType="application/vnd.openxmlformats-officedocument.drawingml.chartshapes+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3.xml" ContentType="application/vnd.openxmlformats-officedocument.drawingml.chartshapes+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4.xml" ContentType="application/vnd.openxmlformats-officedocument.drawingml.chartshapes+xml"/>
  <Override PartName="/ppt/notesSlides/notesSlide26.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5.xml" ContentType="application/vnd.openxmlformats-officedocument.drawingml.chartshapes+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6.xml" ContentType="application/vnd.openxmlformats-officedocument.drawingml.chartshapes+xml"/>
  <Override PartName="/ppt/notesSlides/notesSlide27.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7.xml" ContentType="application/vnd.openxmlformats-officedocument.drawingml.chartshapes+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drawings/drawing8.xml" ContentType="application/vnd.openxmlformats-officedocument.drawingml.chartshapes+xml"/>
  <Override PartName="/ppt/notesSlides/notesSlide28.xml" ContentType="application/vnd.openxmlformats-officedocument.presentationml.notesSlid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9.xml" ContentType="application/vnd.openxmlformats-officedocument.drawingml.chartshapes+xml"/>
  <Override PartName="/ppt/charts/chart15.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0.xml" ContentType="application/vnd.openxmlformats-officedocument.drawingml.chartshapes+xml"/>
  <Override PartName="/ppt/notesSlides/notesSlide29.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11.xml" ContentType="application/vnd.openxmlformats-officedocument.drawingml.chartshapes+xml"/>
  <Override PartName="/ppt/charts/chart17.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12.xml" ContentType="application/vnd.openxmlformats-officedocument.drawingml.chartshape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Lst>
  <p:notesMasterIdLst>
    <p:notesMasterId r:id="rId42"/>
  </p:notesMasterIdLst>
  <p:sldIdLst>
    <p:sldId id="374" r:id="rId6"/>
    <p:sldId id="2076137045" r:id="rId7"/>
    <p:sldId id="2076136978" r:id="rId8"/>
    <p:sldId id="2076137032" r:id="rId9"/>
    <p:sldId id="2076137033" r:id="rId10"/>
    <p:sldId id="2076137031" r:id="rId11"/>
    <p:sldId id="2076136979" r:id="rId12"/>
    <p:sldId id="2076136980" r:id="rId13"/>
    <p:sldId id="2076136983" r:id="rId14"/>
    <p:sldId id="2076136911" r:id="rId15"/>
    <p:sldId id="2076137046" r:id="rId16"/>
    <p:sldId id="2076137047" r:id="rId17"/>
    <p:sldId id="2076137039" r:id="rId18"/>
    <p:sldId id="2076137040" r:id="rId19"/>
    <p:sldId id="2076137041" r:id="rId20"/>
    <p:sldId id="2076137042" r:id="rId21"/>
    <p:sldId id="2076137043" r:id="rId22"/>
    <p:sldId id="2076136951" r:id="rId23"/>
    <p:sldId id="2076136985" r:id="rId24"/>
    <p:sldId id="2076136986" r:id="rId25"/>
    <p:sldId id="2076136987" r:id="rId26"/>
    <p:sldId id="2076136988" r:id="rId27"/>
    <p:sldId id="2076136989" r:id="rId28"/>
    <p:sldId id="2076137024" r:id="rId29"/>
    <p:sldId id="2076137025" r:id="rId30"/>
    <p:sldId id="2076137026" r:id="rId31"/>
    <p:sldId id="2076137027" r:id="rId32"/>
    <p:sldId id="2076137029" r:id="rId33"/>
    <p:sldId id="2076137030" r:id="rId34"/>
    <p:sldId id="2076137050" r:id="rId35"/>
    <p:sldId id="2076136964" r:id="rId36"/>
    <p:sldId id="2076137018" r:id="rId37"/>
    <p:sldId id="2076136999" r:id="rId38"/>
    <p:sldId id="2076137001" r:id="rId39"/>
    <p:sldId id="2076137004" r:id="rId40"/>
    <p:sldId id="207613704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0D28BC4-6BA8-4D07-A455-5B763F8ECA9B}">
          <p14:sldIdLst>
            <p14:sldId id="374"/>
            <p14:sldId id="2076137045"/>
            <p14:sldId id="2076136978"/>
            <p14:sldId id="2076137032"/>
            <p14:sldId id="2076137033"/>
          </p14:sldIdLst>
        </p14:section>
        <p14:section name="Engaging the CFO" id="{8435EAC9-A9BD-4DB8-9119-72062AD0CAF3}">
          <p14:sldIdLst>
            <p14:sldId id="2076137031"/>
            <p14:sldId id="2076136979"/>
            <p14:sldId id="2076136980"/>
            <p14:sldId id="2076136983"/>
            <p14:sldId id="2076136911"/>
          </p14:sldIdLst>
        </p14:section>
        <p14:section name="Cloud economic benefits" id="{86CFB758-A163-4CF9-B74A-3F323310DDCF}">
          <p14:sldIdLst>
            <p14:sldId id="2076137046"/>
            <p14:sldId id="2076137047"/>
            <p14:sldId id="2076137039"/>
            <p14:sldId id="2076137040"/>
            <p14:sldId id="2076137041"/>
            <p14:sldId id="2076137042"/>
            <p14:sldId id="2076137043"/>
          </p14:sldIdLst>
        </p14:section>
        <p14:section name="Cloud Economics Primer" id="{FFF5B9BC-0A31-44F5-90CF-57A039CD2FEE}">
          <p14:sldIdLst>
            <p14:sldId id="2076136951"/>
            <p14:sldId id="2076136985"/>
            <p14:sldId id="2076136986"/>
            <p14:sldId id="2076136987"/>
            <p14:sldId id="2076136988"/>
            <p14:sldId id="2076136989"/>
            <p14:sldId id="2076137024"/>
            <p14:sldId id="2076137025"/>
            <p14:sldId id="2076137026"/>
            <p14:sldId id="2076137027"/>
            <p14:sldId id="2076137029"/>
            <p14:sldId id="2076137030"/>
            <p14:sldId id="2076137050"/>
          </p14:sldIdLst>
        </p14:section>
        <p14:section name="Getting tactical" id="{48B54725-82B6-4861-8AAB-1E67CF33C572}">
          <p14:sldIdLst>
            <p14:sldId id="2076136964"/>
            <p14:sldId id="2076137018"/>
            <p14:sldId id="2076136999"/>
            <p14:sldId id="2076137001"/>
            <p14:sldId id="2076137004"/>
            <p14:sldId id="2076137049"/>
          </p14:sldIdLst>
        </p14:section>
        <p14:section name="Removed slides" id="{56B51D79-CAE7-44CF-8202-A613E1C9886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9689B34-5E14-44B7-59C5-12A01A311FBF}" name="Jeff Amels" initials="JA" userId="S::jamels@microsoft.com::55901de6-dbd7-434d-bbbb-27bb67a48639" providerId="AD"/>
  <p188:author id="{341015F9-A4A7-C1AB-F8A9-3AD9701F530B}" name="Daniel Feeney" initials="DF" userId="S::dafeeney@microsoft.com::df65543a-d54d-40d5-9f47-a562ef7a1b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Carolyn Clark" initials="CC" lastIdx="3" clrIdx="0">
    <p:extLst>
      <p:ext uri="{19B8F6BF-5375-455C-9EA6-DF929625EA0E}">
        <p15:presenceInfo xmlns:p15="http://schemas.microsoft.com/office/powerpoint/2012/main" userId="S::carolync@microsoft.com::b6bebf02-29e0-4551-9c01-3553546199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205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600" autoAdjust="0"/>
    <p:restoredTop sz="86451" autoAdjust="0"/>
  </p:normalViewPr>
  <p:slideViewPr>
    <p:cSldViewPr snapToGrid="0">
      <p:cViewPr varScale="1">
        <p:scale>
          <a:sx n="58" d="100"/>
          <a:sy n="58" d="100"/>
        </p:scale>
        <p:origin x="141" y="33"/>
      </p:cViewPr>
      <p:guideLst/>
    </p:cSldViewPr>
  </p:slideViewPr>
  <p:outlineViewPr>
    <p:cViewPr>
      <p:scale>
        <a:sx n="33" d="100"/>
        <a:sy n="33" d="100"/>
      </p:scale>
      <p:origin x="0" y="-16173"/>
    </p:cViewPr>
  </p:outlineViewPr>
  <p:notesTextViewPr>
    <p:cViewPr>
      <p:scale>
        <a:sx n="1" d="1"/>
        <a:sy n="1" d="1"/>
      </p:scale>
      <p:origin x="0" y="0"/>
    </p:cViewPr>
  </p:notesTextViewPr>
  <p:sorterViewPr>
    <p:cViewPr varScale="1">
      <p:scale>
        <a:sx n="100" d="100"/>
        <a:sy n="100" d="100"/>
      </p:scale>
      <p:origin x="0" y="-12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5.xml"/></Relationships>
</file>

<file path=ppt/charts/_rels/chart11.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6.xml"/></Relationships>
</file>

<file path=ppt/charts/_rels/chart12.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7.xml"/></Relationships>
</file>

<file path=ppt/charts/_rels/chart13.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chartUserShapes" Target="../drawings/drawing8.xml"/></Relationships>
</file>

<file path=ppt/charts/_rels/chart14.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9.xml"/></Relationships>
</file>

<file path=ppt/charts/_rels/chart15.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0.xml"/></Relationships>
</file>

<file path=ppt/charts/_rels/chart16.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11.xml"/></Relationships>
</file>

<file path=ppt/charts/_rels/chart17.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12.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oleObject" Target="NULL"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Ready%20slide.xlsx" TargetMode="External"/><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2.xml"/></Relationships>
</file>

<file path=ppt/charts/_rels/chart8.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3.xml"/></Relationships>
</file>

<file path=ppt/charts/_rels/chart9.xml.rels><?xml version="1.0" encoding="UTF-8" standalone="yes"?>
<Relationships xmlns="http://schemas.openxmlformats.org/package/2006/relationships"><Relationship Id="rId3" Type="http://schemas.openxmlformats.org/officeDocument/2006/relationships/oleObject" Target="https://microsoft.sharepoint.com/teams/AzureFinanceGM-DealsTeam/Shared%20Documents/General/TCO/Generic%20TCO%20Business%20Case%20model%20vDF.xlsx" TargetMode="Externa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percentStacked"/>
        <c:varyColors val="0"/>
        <c:ser>
          <c:idx val="4"/>
          <c:order val="0"/>
          <c:tx>
            <c:strRef>
              <c:f>Sheet2!$C$8</c:f>
              <c:strCache>
                <c:ptCount val="1"/>
                <c:pt idx="0">
                  <c:v>Server</c:v>
                </c:pt>
              </c:strCache>
            </c:strRef>
          </c:tx>
          <c:spPr>
            <a:solidFill>
              <a:schemeClr val="accent1">
                <a:tint val="54000"/>
              </a:schemeClr>
            </a:solidFill>
            <a:ln>
              <a:noFill/>
            </a:ln>
            <a:effectLst/>
          </c:spPr>
          <c:invertIfNegative val="0"/>
          <c:dLbls>
            <c:dLbl>
              <c:idx val="0"/>
              <c:tx>
                <c:rich>
                  <a:bodyPr/>
                  <a:lstStyle/>
                  <a:p>
                    <a:fld id="{9ECDBAB9-28EF-46CA-A37C-D348A30055C5}" type="SERIESNAME">
                      <a:rPr lang="en-US">
                        <a:latin typeface="Segoe UI" panose="020B0502040204020203" pitchFamily="34" charset="0"/>
                        <a:cs typeface="Segoe UI" panose="020B0502040204020203" pitchFamily="34" charset="0"/>
                      </a:rPr>
                      <a:pPr/>
                      <a:t>[SERIES NAME]</a:t>
                    </a:fld>
                    <a:r>
                      <a:rPr lang="en-US" baseline="0">
                        <a:latin typeface="Segoe UI" panose="020B0502040204020203" pitchFamily="34" charset="0"/>
                        <a:cs typeface="Segoe UI" panose="020B0502040204020203" pitchFamily="34" charset="0"/>
                      </a:rPr>
                      <a:t>, </a:t>
                    </a:r>
                    <a:fld id="{6E5CD721-3FA3-4794-970B-2CC5C193C5AB}" type="VALUE">
                      <a:rPr lang="en-US" baseline="0">
                        <a:latin typeface="Segoe UI" panose="020B0502040204020203" pitchFamily="34" charset="0"/>
                        <a:cs typeface="Segoe UI" panose="020B0502040204020203" pitchFamily="34" charset="0"/>
                      </a:rPr>
                      <a:pPr/>
                      <a:t>[VALUE]</a:t>
                    </a:fld>
                    <a:endParaRPr lang="en-US" baseline="0">
                      <a:latin typeface="Segoe UI" panose="020B0502040204020203" pitchFamily="34" charset="0"/>
                      <a:cs typeface="Segoe UI" panose="020B0502040204020203" pitchFamily="34"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43AE-4362-AB5E-68464A02E344}"/>
                </c:ext>
              </c:extLst>
            </c:dLbl>
            <c:spPr>
              <a:noFill/>
              <a:ln>
                <a:noFill/>
              </a:ln>
              <a:effectLst/>
            </c:spPr>
            <c:txPr>
              <a:bodyPr rot="0" spcFirstLastPara="1" vertOverflow="ellipsis" vert="horz" wrap="square" anchor="ctr" anchorCtr="1"/>
              <a:lstStyle/>
              <a:p>
                <a:pPr>
                  <a:defRPr sz="11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Sheet2!$D$8</c:f>
              <c:numCache>
                <c:formatCode>#,##0%_);\(#,##0%\)</c:formatCode>
                <c:ptCount val="1"/>
                <c:pt idx="0">
                  <c:v>0.5</c:v>
                </c:pt>
              </c:numCache>
            </c:numRef>
          </c:val>
          <c:extLst>
            <c:ext xmlns:c16="http://schemas.microsoft.com/office/drawing/2014/chart" uri="{C3380CC4-5D6E-409C-BE32-E72D297353CC}">
              <c16:uniqueId val="{00000000-F710-4F58-AD98-ED4CD7A6DE51}"/>
            </c:ext>
          </c:extLst>
        </c:ser>
        <c:ser>
          <c:idx val="3"/>
          <c:order val="1"/>
          <c:tx>
            <c:strRef>
              <c:f>Sheet2!$C$7</c:f>
              <c:strCache>
                <c:ptCount val="1"/>
                <c:pt idx="0">
                  <c:v>Building</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val>
            <c:numRef>
              <c:f>Sheet2!$D$7</c:f>
              <c:numCache>
                <c:formatCode>#,##0%_);\(#,##0%\)</c:formatCode>
                <c:ptCount val="1"/>
                <c:pt idx="0">
                  <c:v>0.15</c:v>
                </c:pt>
              </c:numCache>
            </c:numRef>
          </c:val>
          <c:extLst>
            <c:ext xmlns:c16="http://schemas.microsoft.com/office/drawing/2014/chart" uri="{C3380CC4-5D6E-409C-BE32-E72D297353CC}">
              <c16:uniqueId val="{00000001-F710-4F58-AD98-ED4CD7A6DE51}"/>
            </c:ext>
          </c:extLst>
        </c:ser>
        <c:ser>
          <c:idx val="2"/>
          <c:order val="2"/>
          <c:tx>
            <c:strRef>
              <c:f>Sheet2!$C$6</c:f>
              <c:strCache>
                <c:ptCount val="1"/>
                <c:pt idx="0">
                  <c:v>Power</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Sheet2!$D$6</c:f>
              <c:numCache>
                <c:formatCode>#,##0%_);\(#,##0%\)</c:formatCode>
                <c:ptCount val="1"/>
                <c:pt idx="0">
                  <c:v>0.2</c:v>
                </c:pt>
              </c:numCache>
            </c:numRef>
          </c:val>
          <c:extLst>
            <c:ext xmlns:c16="http://schemas.microsoft.com/office/drawing/2014/chart" uri="{C3380CC4-5D6E-409C-BE32-E72D297353CC}">
              <c16:uniqueId val="{00000002-F710-4F58-AD98-ED4CD7A6DE51}"/>
            </c:ext>
          </c:extLst>
        </c:ser>
        <c:ser>
          <c:idx val="1"/>
          <c:order val="3"/>
          <c:tx>
            <c:strRef>
              <c:f>Sheet2!$C$5</c:f>
              <c:strCache>
                <c:ptCount val="1"/>
                <c:pt idx="0">
                  <c:v>People</c:v>
                </c:pt>
              </c:strCache>
            </c:strRef>
          </c:tx>
          <c:spPr>
            <a:solidFill>
              <a:schemeClr val="accent1">
                <a:shade val="76000"/>
              </a:schemeClr>
            </a:solidFill>
            <a:ln>
              <a:noFill/>
            </a:ln>
            <a:effectLst/>
          </c:spPr>
          <c:invertIfNegative val="0"/>
          <c:dLbls>
            <c:dLbl>
              <c:idx val="0"/>
              <c:tx>
                <c:rich>
                  <a:bodyPr/>
                  <a:lstStyle/>
                  <a:p>
                    <a:fld id="{BFC761C2-BFB5-4DC3-938E-1B6E5BA72253}" type="SERIESNAME">
                      <a:rPr lang="en-US" b="1">
                        <a:latin typeface="Segoe UI" panose="020B0502040204020203" pitchFamily="34" charset="0"/>
                        <a:cs typeface="Segoe UI" panose="020B0502040204020203" pitchFamily="34" charset="0"/>
                      </a:rPr>
                      <a:pPr/>
                      <a:t>[SERIES NAME]</a:t>
                    </a:fld>
                    <a:r>
                      <a:rPr lang="en-US" b="1" baseline="0">
                        <a:latin typeface="Segoe UI" panose="020B0502040204020203" pitchFamily="34" charset="0"/>
                        <a:cs typeface="Segoe UI" panose="020B0502040204020203" pitchFamily="34" charset="0"/>
                      </a:rPr>
                      <a:t>, </a:t>
                    </a:r>
                    <a:fld id="{32536FD5-9EF1-4E47-9F86-EEEEE930FC1A}" type="VALUE">
                      <a:rPr lang="en-US" b="1" baseline="0">
                        <a:latin typeface="Segoe UI" panose="020B0502040204020203" pitchFamily="34" charset="0"/>
                        <a:cs typeface="Segoe UI" panose="020B0502040204020203" pitchFamily="34" charset="0"/>
                      </a:rPr>
                      <a:pPr/>
                      <a:t>[VALUE]</a:t>
                    </a:fld>
                    <a:endParaRPr lang="en-US" b="1" baseline="0">
                      <a:latin typeface="Segoe UI" panose="020B0502040204020203" pitchFamily="34" charset="0"/>
                      <a:cs typeface="Segoe UI" panose="020B0502040204020203" pitchFamily="34"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44166715137751394"/>
                      <c:h val="0.15959248606250603"/>
                    </c:manualLayout>
                  </c15:layout>
                  <c15:dlblFieldTable/>
                  <c15:showDataLabelsRange val="0"/>
                </c:ext>
                <c:ext xmlns:c16="http://schemas.microsoft.com/office/drawing/2014/chart" uri="{C3380CC4-5D6E-409C-BE32-E72D297353CC}">
                  <c16:uniqueId val="{00000003-F710-4F58-AD98-ED4CD7A6DE51}"/>
                </c:ext>
              </c:extLst>
            </c:dLbl>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Sheet2!$D$5</c:f>
              <c:numCache>
                <c:formatCode>#,##0%_);\(#,##0%\)</c:formatCode>
                <c:ptCount val="1"/>
                <c:pt idx="0">
                  <c:v>0.1</c:v>
                </c:pt>
              </c:numCache>
            </c:numRef>
          </c:val>
          <c:extLst>
            <c:ext xmlns:c16="http://schemas.microsoft.com/office/drawing/2014/chart" uri="{C3380CC4-5D6E-409C-BE32-E72D297353CC}">
              <c16:uniqueId val="{00000004-F710-4F58-AD98-ED4CD7A6DE51}"/>
            </c:ext>
          </c:extLst>
        </c:ser>
        <c:ser>
          <c:idx val="0"/>
          <c:order val="4"/>
          <c:tx>
            <c:strRef>
              <c:f>Sheet2!$C$4</c:f>
              <c:strCache>
                <c:ptCount val="1"/>
                <c:pt idx="0">
                  <c:v>Network</c:v>
                </c:pt>
              </c:strCache>
            </c:strRef>
          </c:tx>
          <c:spPr>
            <a:solidFill>
              <a:schemeClr val="accent1">
                <a:shade val="53000"/>
              </a:schemeClr>
            </a:solidFill>
            <a:ln>
              <a:noFill/>
            </a:ln>
            <a:effectLst/>
          </c:spPr>
          <c:invertIfNegative val="0"/>
          <c:dLbls>
            <c:dLbl>
              <c:idx val="0"/>
              <c:dLblPos val="ctr"/>
              <c:showLegendKey val="0"/>
              <c:showVal val="1"/>
              <c:showCatName val="0"/>
              <c:showSerName val="1"/>
              <c:showPercent val="0"/>
              <c:showBubbleSize val="0"/>
              <c:extLst>
                <c:ext xmlns:c15="http://schemas.microsoft.com/office/drawing/2012/chart" uri="{CE6537A1-D6FC-4f65-9D91-7224C49458BB}">
                  <c15:layout>
                    <c:manualLayout>
                      <c:w val="0.42553658292613078"/>
                      <c:h val="0.10693790204526825"/>
                    </c:manualLayout>
                  </c15:layout>
                </c:ext>
                <c:ext xmlns:c16="http://schemas.microsoft.com/office/drawing/2014/chart" uri="{C3380CC4-5D6E-409C-BE32-E72D297353CC}">
                  <c16:uniqueId val="{00000005-F710-4F58-AD98-ED4CD7A6DE51}"/>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Sheet2!$D$4</c:f>
              <c:numCache>
                <c:formatCode>#,##0%_);\(#,##0%\)</c:formatCode>
                <c:ptCount val="1"/>
                <c:pt idx="0">
                  <c:v>0.05</c:v>
                </c:pt>
              </c:numCache>
            </c:numRef>
          </c:val>
          <c:extLst>
            <c:ext xmlns:c16="http://schemas.microsoft.com/office/drawing/2014/chart" uri="{C3380CC4-5D6E-409C-BE32-E72D297353CC}">
              <c16:uniqueId val="{00000006-F710-4F58-AD98-ED4CD7A6DE51}"/>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437643579500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1-A450-4D7D-8A3C-E2A098B7CEDA}"/>
                </c:ext>
              </c:extLst>
            </c:dLbl>
            <c:dLbl>
              <c:idx val="2"/>
              <c:tx>
                <c:rich>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400" b="1">
                        <a:solidFill>
                          <a:sysClr val="windowText" lastClr="000000"/>
                        </a:solidFill>
                      </a:rPr>
                      <a:t>Opex</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3-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04-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05-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06-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07-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08-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09-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0A-A450-4D7D-8A3C-E2A098B7CE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450-4D7D-8A3C-E2A098B7CEDA}"/>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D-A450-4D7D-8A3C-E2A098B7CEDA}"/>
                </c:ext>
              </c:extLst>
            </c:dLbl>
            <c:dLbl>
              <c:idx val="2"/>
              <c:delete val="1"/>
              <c:extLst>
                <c:ext xmlns:c15="http://schemas.microsoft.com/office/drawing/2012/chart" uri="{CE6537A1-D6FC-4f65-9D91-7224C49458BB}"/>
                <c:ext xmlns:c16="http://schemas.microsoft.com/office/drawing/2014/chart" uri="{C3380CC4-5D6E-409C-BE32-E72D297353CC}">
                  <c16:uniqueId val="{0000000E-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F-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0-A450-4D7D-8A3C-E2A098B7CEDA}"/>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2-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3-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14-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15-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16-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450-4D7D-8A3C-E2A098B7CEDA}"/>
            </c:ext>
          </c:extLst>
        </c:ser>
        <c:ser>
          <c:idx val="0"/>
          <c:order val="2"/>
          <c:tx>
            <c:strRef>
              <c:f>'Business Case'!$B$83</c:f>
              <c:strCache>
                <c:ptCount val="1"/>
                <c:pt idx="0">
                  <c:v>Migration</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19-A450-4D7D-8A3C-E2A098B7CEDA}"/>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600" b="1">
                        <a:solidFill>
                          <a:schemeClr val="bg1"/>
                        </a:solidFill>
                      </a:rPr>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1B-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C-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1D-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E-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F-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20-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21-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22-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450-4D7D-8A3C-E2A098B7CEDA}"/>
            </c:ext>
          </c:extLst>
        </c:ser>
        <c:ser>
          <c:idx val="6"/>
          <c:order val="5"/>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450-4D7D-8A3C-E2A098B7CEDA}"/>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no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{88492763-029E-46BE-B990-4E8B6056F4C1}</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A450-4D7D-8A3C-E2A098B7CEDA}"/>
                </c:ext>
              </c:extLst>
            </c:dLbl>
            <c:dLbl>
              <c:idx val="9"/>
              <c:layout>
                <c:manualLayout>
                  <c:x val="-6.3417851692719157E-2"/>
                  <c:y val="0.11121472608624575"/>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1412549193828925"/>
                    </c:manualLayout>
                  </c15:layout>
                  <c15:showDataLabelsRange val="0"/>
                </c:ext>
                <c:ext xmlns:c16="http://schemas.microsoft.com/office/drawing/2014/chart" uri="{C3380CC4-5D6E-409C-BE32-E72D297353CC}">
                  <c16:uniqueId val="{00000032-A450-4D7D-8A3C-E2A098B7CEDA}"/>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450-4D7D-8A3C-E2A098B7CEDA}"/>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450-4D7D-8A3C-E2A098B7CEDA}"/>
            </c:ext>
          </c:extLst>
        </c:ser>
        <c:ser>
          <c:idx val="4"/>
          <c:order val="4"/>
          <c:tx>
            <c:strRef>
              <c:f>'Business Case'!$B$72</c:f>
              <c:strCache>
                <c:ptCount val="1"/>
                <c:pt idx="0">
                  <c:v>Status Quo P&amp;L</c:v>
                </c:pt>
              </c:strCache>
            </c:strRef>
          </c:tx>
          <c:spPr>
            <a:ln w="28575" cap="rnd">
              <a:noFill/>
              <a:prstDash val="sysDash"/>
              <a:round/>
            </a:ln>
            <a:effectLst/>
          </c:spPr>
          <c:marker>
            <c:symbol val="none"/>
          </c:marker>
          <c:dLbls>
            <c:dLbl>
              <c:idx val="9"/>
              <c:layout>
                <c:manualLayout>
                  <c:x val="-0.10046661834900167"/>
                  <c:y val="-8.4563719529847717E-2"/>
                </c:manualLayout>
              </c:layout>
              <c:tx>
                <c:rich>
                  <a:bodyPr/>
                  <a:lstStyle/>
                  <a:p>
                    <a:r>
                      <a:rPr lang="en-US" sz="1400">
                        <a:solidFill>
                          <a:schemeClr val="bg1"/>
                        </a:solidFill>
                      </a:rPr>
                      <a:t>StatusQuou</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450-4D7D-8A3C-E2A098B7CEDA}"/>
                </c:ext>
              </c:extLst>
            </c:dLbl>
            <c:dLbl>
              <c:idx val="10"/>
              <c:layout>
                <c:manualLayout>
                  <c:x val="-0.25323369692960773"/>
                  <c:y val="-7.235544935135533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450-4D7D-8A3C-E2A098B7CEDA}"/>
                </c:ext>
              </c:extLst>
            </c:dLbl>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450-4D7D-8A3C-E2A098B7CEDA}"/>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0.99433396884670988"/>
          <c:h val="0.9121677973442861"/>
        </c:manualLayout>
      </c:layout>
      <c:areaChart>
        <c:grouping val="stacked"/>
        <c:varyColors val="0"/>
        <c:ser>
          <c:idx val="1"/>
          <c:order val="1"/>
          <c:tx>
            <c:strRef>
              <c:f>'Business Case'!$B$31</c:f>
              <c:strCache>
                <c:ptCount val="1"/>
                <c:pt idx="0">
                  <c:v>Capex</c:v>
                </c:pt>
              </c:strCache>
            </c:strRef>
          </c:tx>
          <c:spPr>
            <a:solidFill>
              <a:srgbClr val="327CC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E27-492E-88CB-A9A97FA06C1B}"/>
                </c:ext>
              </c:extLst>
            </c:dLbl>
            <c:dLbl>
              <c:idx val="1"/>
              <c:layout>
                <c:manualLayout>
                  <c:x val="-2.2735657067522248E-2"/>
                  <c:y val="5.8281180312004643E-3"/>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r>
                      <a:rPr lang="en-US" sz="1400" b="1">
                        <a:solidFill>
                          <a:schemeClr val="bg1">
                            <a:lumMod val="85000"/>
                          </a:schemeClr>
                        </a:solidFill>
                        <a:latin typeface="Segoe UI" panose="020B0502040204020203" pitchFamily="34" charset="0"/>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9.2941105925733375E-2"/>
                      <c:h val="8.125021029104279E-2"/>
                    </c:manualLayout>
                  </c15:layout>
                  <c15:showDataLabelsRange val="0"/>
                </c:ext>
                <c:ext xmlns:c16="http://schemas.microsoft.com/office/drawing/2014/chart" uri="{C3380CC4-5D6E-409C-BE32-E72D297353CC}">
                  <c16:uniqueId val="{00000001-AE27-492E-88CB-A9A97FA06C1B}"/>
                </c:ext>
              </c:extLst>
            </c:dLbl>
            <c:dLbl>
              <c:idx val="2"/>
              <c:delete val="1"/>
              <c:extLst>
                <c:ext xmlns:c15="http://schemas.microsoft.com/office/drawing/2012/chart" uri="{CE6537A1-D6FC-4f65-9D91-7224C49458BB}"/>
                <c:ext xmlns:c16="http://schemas.microsoft.com/office/drawing/2014/chart" uri="{C3380CC4-5D6E-409C-BE32-E72D297353CC}">
                  <c16:uniqueId val="{00000002-AE27-492E-88CB-A9A97FA06C1B}"/>
                </c:ext>
              </c:extLst>
            </c:dLbl>
            <c:dLbl>
              <c:idx val="3"/>
              <c:delete val="1"/>
              <c:extLst>
                <c:ext xmlns:c15="http://schemas.microsoft.com/office/drawing/2012/chart" uri="{CE6537A1-D6FC-4f65-9D91-7224C49458BB}"/>
                <c:ext xmlns:c16="http://schemas.microsoft.com/office/drawing/2014/chart" uri="{C3380CC4-5D6E-409C-BE32-E72D297353CC}">
                  <c16:uniqueId val="{00000003-AE27-492E-88CB-A9A97FA06C1B}"/>
                </c:ext>
              </c:extLst>
            </c:dLbl>
            <c:dLbl>
              <c:idx val="4"/>
              <c:delete val="1"/>
              <c:extLst>
                <c:ext xmlns:c15="http://schemas.microsoft.com/office/drawing/2012/chart" uri="{CE6537A1-D6FC-4f65-9D91-7224C49458BB}"/>
                <c:ext xmlns:c16="http://schemas.microsoft.com/office/drawing/2014/chart" uri="{C3380CC4-5D6E-409C-BE32-E72D297353CC}">
                  <c16:uniqueId val="{00000004-AE27-492E-88CB-A9A97FA06C1B}"/>
                </c:ext>
              </c:extLst>
            </c:dLbl>
            <c:dLbl>
              <c:idx val="5"/>
              <c:delete val="1"/>
              <c:extLst>
                <c:ext xmlns:c15="http://schemas.microsoft.com/office/drawing/2012/chart" uri="{CE6537A1-D6FC-4f65-9D91-7224C49458BB}"/>
                <c:ext xmlns:c16="http://schemas.microsoft.com/office/drawing/2014/chart" uri="{C3380CC4-5D6E-409C-BE32-E72D297353CC}">
                  <c16:uniqueId val="{00000005-AE27-492E-88CB-A9A97FA06C1B}"/>
                </c:ext>
              </c:extLst>
            </c:dLbl>
            <c:dLbl>
              <c:idx val="6"/>
              <c:delete val="1"/>
              <c:extLst>
                <c:ext xmlns:c15="http://schemas.microsoft.com/office/drawing/2012/chart" uri="{CE6537A1-D6FC-4f65-9D91-7224C49458BB}"/>
                <c:ext xmlns:c16="http://schemas.microsoft.com/office/drawing/2014/chart" uri="{C3380CC4-5D6E-409C-BE32-E72D297353CC}">
                  <c16:uniqueId val="{00000006-AE27-492E-88CB-A9A97FA06C1B}"/>
                </c:ext>
              </c:extLst>
            </c:dLbl>
            <c:dLbl>
              <c:idx val="7"/>
              <c:delete val="1"/>
              <c:extLst>
                <c:ext xmlns:c15="http://schemas.microsoft.com/office/drawing/2012/chart" uri="{CE6537A1-D6FC-4f65-9D91-7224C49458BB}"/>
                <c:ext xmlns:c16="http://schemas.microsoft.com/office/drawing/2014/chart" uri="{C3380CC4-5D6E-409C-BE32-E72D297353CC}">
                  <c16:uniqueId val="{00000007-AE27-492E-88CB-A9A97FA06C1B}"/>
                </c:ext>
              </c:extLst>
            </c:dLbl>
            <c:dLbl>
              <c:idx val="8"/>
              <c:delete val="1"/>
              <c:extLst>
                <c:ext xmlns:c15="http://schemas.microsoft.com/office/drawing/2012/chart" uri="{CE6537A1-D6FC-4f65-9D91-7224C49458BB}"/>
                <c:ext xmlns:c16="http://schemas.microsoft.com/office/drawing/2014/chart" uri="{C3380CC4-5D6E-409C-BE32-E72D297353CC}">
                  <c16:uniqueId val="{00000008-AE27-492E-88CB-A9A97FA06C1B}"/>
                </c:ext>
              </c:extLst>
            </c:dLbl>
            <c:dLbl>
              <c:idx val="9"/>
              <c:delete val="1"/>
              <c:extLst>
                <c:ext xmlns:c15="http://schemas.microsoft.com/office/drawing/2012/chart" uri="{CE6537A1-D6FC-4f65-9D91-7224C49458BB}"/>
                <c:ext xmlns:c16="http://schemas.microsoft.com/office/drawing/2014/chart" uri="{C3380CC4-5D6E-409C-BE32-E72D297353CC}">
                  <c16:uniqueId val="{00000009-AE27-492E-88CB-A9A97FA06C1B}"/>
                </c:ext>
              </c:extLst>
            </c:dLbl>
            <c:dLbl>
              <c:idx val="10"/>
              <c:delete val="1"/>
              <c:extLst>
                <c:ext xmlns:c15="http://schemas.microsoft.com/office/drawing/2012/chart" uri="{CE6537A1-D6FC-4f65-9D91-7224C49458BB}"/>
                <c:ext xmlns:c16="http://schemas.microsoft.com/office/drawing/2014/chart" uri="{C3380CC4-5D6E-409C-BE32-E72D297353CC}">
                  <c16:uniqueId val="{0000000A-AE27-492E-88CB-A9A97FA06C1B}"/>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AE27-492E-88CB-A9A97FA06C1B}"/>
            </c:ext>
          </c:extLst>
        </c:ser>
        <c:ser>
          <c:idx val="2"/>
          <c:order val="2"/>
          <c:tx>
            <c:strRef>
              <c:f>'Business Case'!$B$39</c:f>
              <c:strCache>
                <c:ptCount val="1"/>
                <c:pt idx="0">
                  <c:v>Total Opex</c:v>
                </c:pt>
              </c:strCache>
            </c:strRef>
          </c:tx>
          <c:spPr>
            <a:solidFill>
              <a:srgbClr val="6DA6D9"/>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E27-492E-88CB-A9A97FA06C1B}"/>
                </c:ext>
              </c:extLst>
            </c:dLbl>
            <c:dLbl>
              <c:idx val="1"/>
              <c:delete val="1"/>
              <c:extLst>
                <c:ext xmlns:c15="http://schemas.microsoft.com/office/drawing/2012/chart" uri="{CE6537A1-D6FC-4f65-9D91-7224C49458BB}"/>
                <c:ext xmlns:c16="http://schemas.microsoft.com/office/drawing/2014/chart" uri="{C3380CC4-5D6E-409C-BE32-E72D297353CC}">
                  <c16:uniqueId val="{0000000D-AE27-492E-88CB-A9A97FA06C1B}"/>
                </c:ext>
              </c:extLst>
            </c:dLbl>
            <c:dLbl>
              <c:idx val="2"/>
              <c:layout>
                <c:manualLayout>
                  <c:x val="-0.1084960789019818"/>
                  <c:y val="-0.23196880482587906"/>
                </c:manualLayout>
              </c:layout>
              <c:tx>
                <c:rich>
                  <a:bodyPr rot="0" spcFirstLastPara="1" vertOverflow="ellipsis" vert="horz" wrap="square" lIns="38100" tIns="19050" rIns="38100" bIns="19050" anchor="ctr" anchorCtr="0">
                    <a:noAutofit/>
                  </a:bodyPr>
                  <a:lstStyle/>
                  <a:p>
                    <a:pPr algn="ct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Operating</a:t>
                    </a:r>
                    <a:r>
                      <a:rPr lang="en-US" sz="1400" b="1" baseline="0">
                        <a:solidFill>
                          <a:schemeClr val="tx1"/>
                        </a:solidFill>
                        <a:latin typeface="Segoe UI" panose="020B0502040204020203" pitchFamily="34" charset="0"/>
                        <a:cs typeface="Segoe UI" panose="020B0502040204020203" pitchFamily="34" charset="0"/>
                      </a:rPr>
                      <a:t> </a:t>
                    </a:r>
                  </a:p>
                  <a:p>
                    <a:pPr algn="ctr">
                      <a:defRPr sz="1400" b="1"/>
                    </a:pPr>
                    <a:r>
                      <a:rPr lang="en-US" sz="1400" b="1" baseline="0">
                        <a:solidFill>
                          <a:schemeClr val="tx1"/>
                        </a:solidFill>
                        <a:latin typeface="Segoe UI" panose="020B0502040204020203" pitchFamily="34" charset="0"/>
                        <a:cs typeface="Segoe UI" panose="020B0502040204020203" pitchFamily="34" charset="0"/>
                      </a:rPr>
                      <a:t>Costs (Opex)</a:t>
                    </a:r>
                    <a:endParaRPr lang="en-US" sz="1400" b="1">
                      <a:solidFill>
                        <a:schemeClr val="tx1"/>
                      </a:solidFill>
                      <a:latin typeface="Segoe UI" panose="020B0502040204020203" pitchFamily="34" charset="0"/>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0">
                  <a:noAutofit/>
                </a:bodyPr>
                <a:lstStyle/>
                <a:p>
                  <a:pPr algn="ct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3497793151261653"/>
                      <c:h val="0.22329664255329379"/>
                    </c:manualLayout>
                  </c15:layout>
                  <c15:showDataLabelsRange val="0"/>
                </c:ext>
                <c:ext xmlns:c16="http://schemas.microsoft.com/office/drawing/2014/chart" uri="{C3380CC4-5D6E-409C-BE32-E72D297353CC}">
                  <c16:uniqueId val="{0000000E-AE27-492E-88CB-A9A97FA06C1B}"/>
                </c:ext>
              </c:extLst>
            </c:dLbl>
            <c:dLbl>
              <c:idx val="3"/>
              <c:delete val="1"/>
              <c:extLst>
                <c:ext xmlns:c15="http://schemas.microsoft.com/office/drawing/2012/chart" uri="{CE6537A1-D6FC-4f65-9D91-7224C49458BB}"/>
                <c:ext xmlns:c16="http://schemas.microsoft.com/office/drawing/2014/chart" uri="{C3380CC4-5D6E-409C-BE32-E72D297353CC}">
                  <c16:uniqueId val="{0000000F-AE27-492E-88CB-A9A97FA06C1B}"/>
                </c:ext>
              </c:extLst>
            </c:dLbl>
            <c:dLbl>
              <c:idx val="4"/>
              <c:delete val="1"/>
              <c:extLst>
                <c:ext xmlns:c15="http://schemas.microsoft.com/office/drawing/2012/chart" uri="{CE6537A1-D6FC-4f65-9D91-7224C49458BB}"/>
                <c:ext xmlns:c16="http://schemas.microsoft.com/office/drawing/2014/chart" uri="{C3380CC4-5D6E-409C-BE32-E72D297353CC}">
                  <c16:uniqueId val="{00000010-AE27-492E-88CB-A9A97FA06C1B}"/>
                </c:ext>
              </c:extLst>
            </c:dLbl>
            <c:dLbl>
              <c:idx val="5"/>
              <c:delete val="1"/>
              <c:extLst>
                <c:ext xmlns:c15="http://schemas.microsoft.com/office/drawing/2012/chart" uri="{CE6537A1-D6FC-4f65-9D91-7224C49458BB}"/>
                <c:ext xmlns:c16="http://schemas.microsoft.com/office/drawing/2014/chart" uri="{C3380CC4-5D6E-409C-BE32-E72D297353CC}">
                  <c16:uniqueId val="{00000011-AE27-492E-88CB-A9A97FA06C1B}"/>
                </c:ext>
              </c:extLst>
            </c:dLbl>
            <c:dLbl>
              <c:idx val="6"/>
              <c:delete val="1"/>
              <c:extLst>
                <c:ext xmlns:c15="http://schemas.microsoft.com/office/drawing/2012/chart" uri="{CE6537A1-D6FC-4f65-9D91-7224C49458BB}"/>
                <c:ext xmlns:c16="http://schemas.microsoft.com/office/drawing/2014/chart" uri="{C3380CC4-5D6E-409C-BE32-E72D297353CC}">
                  <c16:uniqueId val="{00000012-AE27-492E-88CB-A9A97FA06C1B}"/>
                </c:ext>
              </c:extLst>
            </c:dLbl>
            <c:dLbl>
              <c:idx val="7"/>
              <c:delete val="1"/>
              <c:extLst>
                <c:ext xmlns:c15="http://schemas.microsoft.com/office/drawing/2012/chart" uri="{CE6537A1-D6FC-4f65-9D91-7224C49458BB}"/>
                <c:ext xmlns:c16="http://schemas.microsoft.com/office/drawing/2014/chart" uri="{C3380CC4-5D6E-409C-BE32-E72D297353CC}">
                  <c16:uniqueId val="{00000013-AE27-492E-88CB-A9A97FA06C1B}"/>
                </c:ext>
              </c:extLst>
            </c:dLbl>
            <c:dLbl>
              <c:idx val="8"/>
              <c:delete val="1"/>
              <c:extLst>
                <c:ext xmlns:c15="http://schemas.microsoft.com/office/drawing/2012/chart" uri="{CE6537A1-D6FC-4f65-9D91-7224C49458BB}"/>
                <c:ext xmlns:c16="http://schemas.microsoft.com/office/drawing/2014/chart" uri="{C3380CC4-5D6E-409C-BE32-E72D297353CC}">
                  <c16:uniqueId val="{00000014-AE27-492E-88CB-A9A97FA06C1B}"/>
                </c:ext>
              </c:extLst>
            </c:dLbl>
            <c:dLbl>
              <c:idx val="9"/>
              <c:delete val="1"/>
              <c:extLst>
                <c:ext xmlns:c15="http://schemas.microsoft.com/office/drawing/2012/chart" uri="{CE6537A1-D6FC-4f65-9D91-7224C49458BB}"/>
                <c:ext xmlns:c16="http://schemas.microsoft.com/office/drawing/2014/chart" uri="{C3380CC4-5D6E-409C-BE32-E72D297353CC}">
                  <c16:uniqueId val="{00000015-AE27-492E-88CB-A9A97FA06C1B}"/>
                </c:ext>
              </c:extLst>
            </c:dLbl>
            <c:dLbl>
              <c:idx val="10"/>
              <c:delete val="1"/>
              <c:extLst>
                <c:ext xmlns:c15="http://schemas.microsoft.com/office/drawing/2012/chart" uri="{CE6537A1-D6FC-4f65-9D91-7224C49458BB}"/>
                <c:ext xmlns:c16="http://schemas.microsoft.com/office/drawing/2014/chart" uri="{C3380CC4-5D6E-409C-BE32-E72D297353CC}">
                  <c16:uniqueId val="{00000016-AE27-492E-88CB-A9A97FA06C1B}"/>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AE27-492E-88CB-A9A97FA06C1B}"/>
            </c:ext>
          </c:extLst>
        </c:ser>
        <c:ser>
          <c:idx val="6"/>
          <c:order val="3"/>
          <c:tx>
            <c:strRef>
              <c:f>'Business Case'!$B$40</c:f>
              <c:strCache>
                <c:ptCount val="1"/>
                <c:pt idx="0">
                  <c:v>Azure Costs</c:v>
                </c:pt>
              </c:strCache>
            </c:strRef>
          </c:tx>
          <c:spPr>
            <a:solidFill>
              <a:schemeClr val="bg2">
                <a:lumMod val="90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E27-492E-88CB-A9A97FA06C1B}"/>
                </c:ext>
              </c:extLst>
            </c:dLbl>
            <c:dLbl>
              <c:idx val="1"/>
              <c:delete val="1"/>
              <c:extLst>
                <c:ext xmlns:c15="http://schemas.microsoft.com/office/drawing/2012/chart" uri="{CE6537A1-D6FC-4f65-9D91-7224C49458BB}"/>
                <c:ext xmlns:c16="http://schemas.microsoft.com/office/drawing/2014/chart" uri="{C3380CC4-5D6E-409C-BE32-E72D297353CC}">
                  <c16:uniqueId val="{00000019-AE27-492E-88CB-A9A97FA06C1B}"/>
                </c:ext>
              </c:extLst>
            </c:dLbl>
            <c:dLbl>
              <c:idx val="2"/>
              <c:delete val="1"/>
              <c:extLst>
                <c:ext xmlns:c15="http://schemas.microsoft.com/office/drawing/2012/chart" uri="{CE6537A1-D6FC-4f65-9D91-7224C49458BB}"/>
                <c:ext xmlns:c16="http://schemas.microsoft.com/office/drawing/2014/chart" uri="{C3380CC4-5D6E-409C-BE32-E72D297353CC}">
                  <c16:uniqueId val="{0000001A-AE27-492E-88CB-A9A97FA06C1B}"/>
                </c:ext>
              </c:extLst>
            </c:dLbl>
            <c:dLbl>
              <c:idx val="3"/>
              <c:delete val="1"/>
              <c:extLst>
                <c:ext xmlns:c15="http://schemas.microsoft.com/office/drawing/2012/chart" uri="{CE6537A1-D6FC-4f65-9D91-7224C49458BB}"/>
                <c:ext xmlns:c16="http://schemas.microsoft.com/office/drawing/2014/chart" uri="{C3380CC4-5D6E-409C-BE32-E72D297353CC}">
                  <c16:uniqueId val="{0000001B-AE27-492E-88CB-A9A97FA06C1B}"/>
                </c:ext>
              </c:extLst>
            </c:dLbl>
            <c:dLbl>
              <c:idx val="4"/>
              <c:delete val="1"/>
              <c:extLst>
                <c:ext xmlns:c15="http://schemas.microsoft.com/office/drawing/2012/chart" uri="{CE6537A1-D6FC-4f65-9D91-7224C49458BB}"/>
                <c:ext xmlns:c16="http://schemas.microsoft.com/office/drawing/2014/chart" uri="{C3380CC4-5D6E-409C-BE32-E72D297353CC}">
                  <c16:uniqueId val="{0000001C-AE27-492E-88CB-A9A97FA06C1B}"/>
                </c:ext>
              </c:extLst>
            </c:dLbl>
            <c:dLbl>
              <c:idx val="5"/>
              <c:delete val="1"/>
              <c:extLst>
                <c:ext xmlns:c15="http://schemas.microsoft.com/office/drawing/2012/chart" uri="{CE6537A1-D6FC-4f65-9D91-7224C49458BB}"/>
                <c:ext xmlns:c16="http://schemas.microsoft.com/office/drawing/2014/chart" uri="{C3380CC4-5D6E-409C-BE32-E72D297353CC}">
                  <c16:uniqueId val="{0000001D-AE27-492E-88CB-A9A97FA06C1B}"/>
                </c:ext>
              </c:extLst>
            </c:dLbl>
            <c:dLbl>
              <c:idx val="6"/>
              <c:layout>
                <c:manualLayout>
                  <c:x val="6.5528872092594156E-2"/>
                  <c:y val="6.6749591911315466E-3"/>
                </c:manualLayout>
              </c:layout>
              <c:tx>
                <c:rich>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400" b="1">
                        <a:solidFill>
                          <a:sysClr val="windowText" lastClr="000000"/>
                        </a:solidFill>
                        <a:latin typeface="Segoe UI" panose="020B0502040204020203" pitchFamily="34" charset="0"/>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AE27-492E-88CB-A9A97FA06C1B}"/>
                </c:ext>
              </c:extLst>
            </c:dLbl>
            <c:dLbl>
              <c:idx val="7"/>
              <c:delete val="1"/>
              <c:extLst>
                <c:ext xmlns:c15="http://schemas.microsoft.com/office/drawing/2012/chart" uri="{CE6537A1-D6FC-4f65-9D91-7224C49458BB}"/>
                <c:ext xmlns:c16="http://schemas.microsoft.com/office/drawing/2014/chart" uri="{C3380CC4-5D6E-409C-BE32-E72D297353CC}">
                  <c16:uniqueId val="{0000001F-AE27-492E-88CB-A9A97FA06C1B}"/>
                </c:ext>
              </c:extLst>
            </c:dLbl>
            <c:dLbl>
              <c:idx val="8"/>
              <c:delete val="1"/>
              <c:extLst>
                <c:ext xmlns:c15="http://schemas.microsoft.com/office/drawing/2012/chart" uri="{CE6537A1-D6FC-4f65-9D91-7224C49458BB}"/>
                <c:ext xmlns:c16="http://schemas.microsoft.com/office/drawing/2014/chart" uri="{C3380CC4-5D6E-409C-BE32-E72D297353CC}">
                  <c16:uniqueId val="{00000020-AE27-492E-88CB-A9A97FA06C1B}"/>
                </c:ext>
              </c:extLst>
            </c:dLbl>
            <c:dLbl>
              <c:idx val="9"/>
              <c:delete val="1"/>
              <c:extLst>
                <c:ext xmlns:c15="http://schemas.microsoft.com/office/drawing/2012/chart" uri="{CE6537A1-D6FC-4f65-9D91-7224C49458BB}"/>
                <c:ext xmlns:c16="http://schemas.microsoft.com/office/drawing/2014/chart" uri="{C3380CC4-5D6E-409C-BE32-E72D297353CC}">
                  <c16:uniqueId val="{00000021-AE27-492E-88CB-A9A97FA06C1B}"/>
                </c:ext>
              </c:extLst>
            </c:dLbl>
            <c:dLbl>
              <c:idx val="10"/>
              <c:delete val="1"/>
              <c:extLst>
                <c:ext xmlns:c15="http://schemas.microsoft.com/office/drawing/2012/chart" uri="{CE6537A1-D6FC-4f65-9D91-7224C49458BB}"/>
                <c:ext xmlns:c16="http://schemas.microsoft.com/office/drawing/2014/chart" uri="{C3380CC4-5D6E-409C-BE32-E72D297353CC}">
                  <c16:uniqueId val="{00000022-AE27-492E-88CB-A9A97FA06C1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AE27-492E-88CB-A9A97FA06C1B}"/>
            </c:ext>
          </c:extLst>
        </c:ser>
        <c:ser>
          <c:idx val="0"/>
          <c:order val="4"/>
          <c:tx>
            <c:strRef>
              <c:f>'Business Case'!$B$42</c:f>
              <c:strCache>
                <c:ptCount val="1"/>
                <c:pt idx="0">
                  <c:v>Migration costs</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4-AE27-492E-88CB-A9A97FA06C1B}"/>
                </c:ext>
              </c:extLst>
            </c:dLbl>
            <c:dLbl>
              <c:idx val="1"/>
              <c:delete val="1"/>
              <c:extLst>
                <c:ext xmlns:c15="http://schemas.microsoft.com/office/drawing/2012/chart" uri="{CE6537A1-D6FC-4f65-9D91-7224C49458BB}"/>
                <c:ext xmlns:c16="http://schemas.microsoft.com/office/drawing/2014/chart" uri="{C3380CC4-5D6E-409C-BE32-E72D297353CC}">
                  <c16:uniqueId val="{00000025-AE27-492E-88CB-A9A97FA06C1B}"/>
                </c:ext>
              </c:extLst>
            </c:dLbl>
            <c:dLbl>
              <c:idx val="2"/>
              <c:layout>
                <c:manualLayout>
                  <c:x val="7.5443897648797831E-2"/>
                  <c:y val="3.4346005975623796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Migration</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6959730390347263"/>
                      <c:h val="0.14807724794121527"/>
                    </c:manualLayout>
                  </c15:layout>
                  <c15:showDataLabelsRange val="0"/>
                </c:ext>
                <c:ext xmlns:c16="http://schemas.microsoft.com/office/drawing/2014/chart" uri="{C3380CC4-5D6E-409C-BE32-E72D297353CC}">
                  <c16:uniqueId val="{00000026-AE27-492E-88CB-A9A97FA06C1B}"/>
                </c:ext>
              </c:extLst>
            </c:dLbl>
            <c:dLbl>
              <c:idx val="3"/>
              <c:delete val="1"/>
              <c:extLst>
                <c:ext xmlns:c15="http://schemas.microsoft.com/office/drawing/2012/chart" uri="{CE6537A1-D6FC-4f65-9D91-7224C49458BB}"/>
                <c:ext xmlns:c16="http://schemas.microsoft.com/office/drawing/2014/chart" uri="{C3380CC4-5D6E-409C-BE32-E72D297353CC}">
                  <c16:uniqueId val="{00000027-AE27-492E-88CB-A9A97FA06C1B}"/>
                </c:ext>
              </c:extLst>
            </c:dLbl>
            <c:dLbl>
              <c:idx val="4"/>
              <c:delete val="1"/>
              <c:extLst>
                <c:ext xmlns:c15="http://schemas.microsoft.com/office/drawing/2012/chart" uri="{CE6537A1-D6FC-4f65-9D91-7224C49458BB}"/>
                <c:ext xmlns:c16="http://schemas.microsoft.com/office/drawing/2014/chart" uri="{C3380CC4-5D6E-409C-BE32-E72D297353CC}">
                  <c16:uniqueId val="{00000028-AE27-492E-88CB-A9A97FA06C1B}"/>
                </c:ext>
              </c:extLst>
            </c:dLbl>
            <c:dLbl>
              <c:idx val="5"/>
              <c:delete val="1"/>
              <c:extLst>
                <c:ext xmlns:c15="http://schemas.microsoft.com/office/drawing/2012/chart" uri="{CE6537A1-D6FC-4f65-9D91-7224C49458BB}"/>
                <c:ext xmlns:c16="http://schemas.microsoft.com/office/drawing/2014/chart" uri="{C3380CC4-5D6E-409C-BE32-E72D297353CC}">
                  <c16:uniqueId val="{00000029-AE27-492E-88CB-A9A97FA06C1B}"/>
                </c:ext>
              </c:extLst>
            </c:dLbl>
            <c:dLbl>
              <c:idx val="6"/>
              <c:delete val="1"/>
              <c:extLst>
                <c:ext xmlns:c15="http://schemas.microsoft.com/office/drawing/2012/chart" uri="{CE6537A1-D6FC-4f65-9D91-7224C49458BB}"/>
                <c:ext xmlns:c16="http://schemas.microsoft.com/office/drawing/2014/chart" uri="{C3380CC4-5D6E-409C-BE32-E72D297353CC}">
                  <c16:uniqueId val="{0000002A-AE27-492E-88CB-A9A97FA06C1B}"/>
                </c:ext>
              </c:extLst>
            </c:dLbl>
            <c:dLbl>
              <c:idx val="7"/>
              <c:delete val="1"/>
              <c:extLst>
                <c:ext xmlns:c15="http://schemas.microsoft.com/office/drawing/2012/chart" uri="{CE6537A1-D6FC-4f65-9D91-7224C49458BB}"/>
                <c:ext xmlns:c16="http://schemas.microsoft.com/office/drawing/2014/chart" uri="{C3380CC4-5D6E-409C-BE32-E72D297353CC}">
                  <c16:uniqueId val="{0000002B-AE27-492E-88CB-A9A97FA06C1B}"/>
                </c:ext>
              </c:extLst>
            </c:dLbl>
            <c:dLbl>
              <c:idx val="8"/>
              <c:delete val="1"/>
              <c:extLst>
                <c:ext xmlns:c15="http://schemas.microsoft.com/office/drawing/2012/chart" uri="{CE6537A1-D6FC-4f65-9D91-7224C49458BB}"/>
                <c:ext xmlns:c16="http://schemas.microsoft.com/office/drawing/2014/chart" uri="{C3380CC4-5D6E-409C-BE32-E72D297353CC}">
                  <c16:uniqueId val="{0000002C-AE27-492E-88CB-A9A97FA06C1B}"/>
                </c:ext>
              </c:extLst>
            </c:dLbl>
            <c:dLbl>
              <c:idx val="9"/>
              <c:delete val="1"/>
              <c:extLst>
                <c:ext xmlns:c15="http://schemas.microsoft.com/office/drawing/2012/chart" uri="{CE6537A1-D6FC-4f65-9D91-7224C49458BB}"/>
                <c:ext xmlns:c16="http://schemas.microsoft.com/office/drawing/2014/chart" uri="{C3380CC4-5D6E-409C-BE32-E72D297353CC}">
                  <c16:uniqueId val="{0000002D-AE27-492E-88CB-A9A97FA06C1B}"/>
                </c:ext>
              </c:extLst>
            </c:dLbl>
            <c:dLbl>
              <c:idx val="10"/>
              <c:delete val="1"/>
              <c:extLst>
                <c:ext xmlns:c15="http://schemas.microsoft.com/office/drawing/2012/chart" uri="{CE6537A1-D6FC-4f65-9D91-7224C49458BB}"/>
                <c:ext xmlns:c16="http://schemas.microsoft.com/office/drawing/2014/chart" uri="{C3380CC4-5D6E-409C-BE32-E72D297353CC}">
                  <c16:uniqueId val="{0000002E-AE27-492E-88CB-A9A97FA06C1B}"/>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AE27-492E-88CB-A9A97FA06C1B}"/>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28575" cap="rnd">
              <a:noFill/>
              <a:prstDash val="dash"/>
              <a:round/>
            </a:ln>
            <a:effectLst/>
          </c:spPr>
          <c:marker>
            <c:symbol val="none"/>
          </c:marker>
          <c:dLbls>
            <c:dLbl>
              <c:idx val="7"/>
              <c:layout>
                <c:manualLayout>
                  <c:x val="-3.696751141969043E-2"/>
                  <c:y val="-0.11160292710217593"/>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0336011323055332"/>
                      <c:h val="0.13522156867558779"/>
                    </c:manualLayout>
                  </c15:layout>
                  <c15:dlblFieldTable>
                    <c15:dlblFTEntry>
                      <c15:txfldGUID>{CCAD3691-1C6A-4DBD-A17E-31F04A86DB26}</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0-AE27-492E-88CB-A9A97FA06C1B}"/>
                </c:ext>
              </c:extLst>
            </c:dLbl>
            <c:dLbl>
              <c:idx val="10"/>
              <c:delete val="1"/>
              <c:extLst>
                <c:ext xmlns:c15="http://schemas.microsoft.com/office/drawing/2012/chart" uri="{CE6537A1-D6FC-4f65-9D91-7224C49458BB}">
                  <c15:layout>
                    <c:manualLayout>
                      <c:w val="7.8946123526255865E-2"/>
                      <c:h val="5.6832416063832339E-2"/>
                    </c:manualLayout>
                  </c15:layout>
                </c:ext>
                <c:ext xmlns:c16="http://schemas.microsoft.com/office/drawing/2014/chart" uri="{C3380CC4-5D6E-409C-BE32-E72D297353CC}">
                  <c16:uniqueId val="{00000032-AE27-492E-88CB-A9A97FA06C1B}"/>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83824801.185933873</c:v>
                </c:pt>
                <c:pt idx="2">
                  <c:v>85652519.602669701</c:v>
                </c:pt>
                <c:pt idx="3">
                  <c:v>84277483.727066338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3-AE27-492E-88CB-A9A97FA06C1B}"/>
            </c:ext>
          </c:extLst>
        </c:ser>
        <c:ser>
          <c:idx val="4"/>
          <c:order val="5"/>
          <c:tx>
            <c:strRef>
              <c:f>'Business Case'!$B$27</c:f>
              <c:strCache>
                <c:ptCount val="1"/>
                <c:pt idx="0">
                  <c:v>Status Quo CF</c:v>
                </c:pt>
              </c:strCache>
            </c:strRef>
          </c:tx>
          <c:spPr>
            <a:ln w="28575" cap="rnd">
              <a:no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4-AE27-492E-88CB-A9A97FA06C1B}"/>
                </c:ext>
              </c:extLst>
            </c:dLbl>
            <c:dLbl>
              <c:idx val="1"/>
              <c:delete val="1"/>
              <c:extLst>
                <c:ext xmlns:c15="http://schemas.microsoft.com/office/drawing/2012/chart" uri="{CE6537A1-D6FC-4f65-9D91-7224C49458BB}"/>
                <c:ext xmlns:c16="http://schemas.microsoft.com/office/drawing/2014/chart" uri="{C3380CC4-5D6E-409C-BE32-E72D297353CC}">
                  <c16:uniqueId val="{00000035-AE27-492E-88CB-A9A97FA06C1B}"/>
                </c:ext>
              </c:extLst>
            </c:dLbl>
            <c:dLbl>
              <c:idx val="2"/>
              <c:delete val="1"/>
              <c:extLst>
                <c:ext xmlns:c15="http://schemas.microsoft.com/office/drawing/2012/chart" uri="{CE6537A1-D6FC-4f65-9D91-7224C49458BB}"/>
                <c:ext xmlns:c16="http://schemas.microsoft.com/office/drawing/2014/chart" uri="{C3380CC4-5D6E-409C-BE32-E72D297353CC}">
                  <c16:uniqueId val="{00000036-AE27-492E-88CB-A9A97FA06C1B}"/>
                </c:ext>
              </c:extLst>
            </c:dLbl>
            <c:dLbl>
              <c:idx val="3"/>
              <c:delete val="1"/>
              <c:extLst>
                <c:ext xmlns:c15="http://schemas.microsoft.com/office/drawing/2012/chart" uri="{CE6537A1-D6FC-4f65-9D91-7224C49458BB}"/>
                <c:ext xmlns:c16="http://schemas.microsoft.com/office/drawing/2014/chart" uri="{C3380CC4-5D6E-409C-BE32-E72D297353CC}">
                  <c16:uniqueId val="{00000037-AE27-492E-88CB-A9A97FA06C1B}"/>
                </c:ext>
              </c:extLst>
            </c:dLbl>
            <c:dLbl>
              <c:idx val="4"/>
              <c:delete val="1"/>
              <c:extLst>
                <c:ext xmlns:c15="http://schemas.microsoft.com/office/drawing/2012/chart" uri="{CE6537A1-D6FC-4f65-9D91-7224C49458BB}"/>
                <c:ext xmlns:c16="http://schemas.microsoft.com/office/drawing/2014/chart" uri="{C3380CC4-5D6E-409C-BE32-E72D297353CC}">
                  <c16:uniqueId val="{00000038-AE27-492E-88CB-A9A97FA06C1B}"/>
                </c:ext>
              </c:extLst>
            </c:dLbl>
            <c:dLbl>
              <c:idx val="5"/>
              <c:delete val="1"/>
              <c:extLst>
                <c:ext xmlns:c15="http://schemas.microsoft.com/office/drawing/2012/chart" uri="{CE6537A1-D6FC-4f65-9D91-7224C49458BB}"/>
                <c:ext xmlns:c16="http://schemas.microsoft.com/office/drawing/2014/chart" uri="{C3380CC4-5D6E-409C-BE32-E72D297353CC}">
                  <c16:uniqueId val="{00000039-AE27-492E-88CB-A9A97FA06C1B}"/>
                </c:ext>
              </c:extLst>
            </c:dLbl>
            <c:dLbl>
              <c:idx val="6"/>
              <c:delete val="1"/>
              <c:extLst>
                <c:ext xmlns:c15="http://schemas.microsoft.com/office/drawing/2012/chart" uri="{CE6537A1-D6FC-4f65-9D91-7224C49458BB}"/>
                <c:ext xmlns:c16="http://schemas.microsoft.com/office/drawing/2014/chart" uri="{C3380CC4-5D6E-409C-BE32-E72D297353CC}">
                  <c16:uniqueId val="{0000003A-AE27-492E-88CB-A9A97FA06C1B}"/>
                </c:ext>
              </c:extLst>
            </c:dLbl>
            <c:dLbl>
              <c:idx val="7"/>
              <c:delete val="1"/>
              <c:extLst>
                <c:ext xmlns:c15="http://schemas.microsoft.com/office/drawing/2012/chart" uri="{CE6537A1-D6FC-4f65-9D91-7224C49458BB}"/>
                <c:ext xmlns:c16="http://schemas.microsoft.com/office/drawing/2014/chart" uri="{C3380CC4-5D6E-409C-BE32-E72D297353CC}">
                  <c16:uniqueId val="{0000003B-AE27-492E-88CB-A9A97FA06C1B}"/>
                </c:ext>
              </c:extLst>
            </c:dLbl>
            <c:dLbl>
              <c:idx val="8"/>
              <c:delete val="1"/>
              <c:extLst>
                <c:ext xmlns:c15="http://schemas.microsoft.com/office/drawing/2012/chart" uri="{CE6537A1-D6FC-4f65-9D91-7224C49458BB}"/>
                <c:ext xmlns:c16="http://schemas.microsoft.com/office/drawing/2014/chart" uri="{C3380CC4-5D6E-409C-BE32-E72D297353CC}">
                  <c16:uniqueId val="{0000003C-AE27-492E-88CB-A9A97FA06C1B}"/>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Status</a:t>
                    </a:r>
                    <a:r>
                      <a:rPr lang="en-US" sz="1400" b="1" baseline="0">
                        <a:solidFill>
                          <a:schemeClr val="bg1"/>
                        </a:solidFill>
                      </a:rPr>
                      <a:t> Quo</a:t>
                    </a:r>
                    <a:endParaRPr lang="en-US" sz="1400" b="1">
                      <a:solidFill>
                        <a:schemeClr val="bg1"/>
                      </a:solidFill>
                    </a:endParaRPr>
                  </a:p>
                </c:rich>
              </c:tx>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3D-AE27-492E-88CB-A9A97FA06C1B}"/>
                </c:ext>
              </c:extLst>
            </c:dLbl>
            <c:dLbl>
              <c:idx val="10"/>
              <c:layout>
                <c:manualLayout>
                  <c:x val="-0.24284850345371767"/>
                  <c:y val="-4.4499839954549182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E-AE27-492E-88CB-A9A97FA06C1B}"/>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3F-AE27-492E-88CB-A9A97FA06C1B}"/>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437643579500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1-A450-4D7D-8A3C-E2A098B7CEDA}"/>
                </c:ext>
              </c:extLst>
            </c:dLbl>
            <c:dLbl>
              <c:idx val="2"/>
              <c:tx>
                <c:rich>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400" b="1">
                        <a:solidFill>
                          <a:sysClr val="windowText" lastClr="000000"/>
                        </a:solidFill>
                      </a:rPr>
                      <a:t>Opex</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3-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04-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05-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06-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07-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08-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09-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0A-A450-4D7D-8A3C-E2A098B7CE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450-4D7D-8A3C-E2A098B7CEDA}"/>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D-A450-4D7D-8A3C-E2A098B7CEDA}"/>
                </c:ext>
              </c:extLst>
            </c:dLbl>
            <c:dLbl>
              <c:idx val="2"/>
              <c:delete val="1"/>
              <c:extLst>
                <c:ext xmlns:c15="http://schemas.microsoft.com/office/drawing/2012/chart" uri="{CE6537A1-D6FC-4f65-9D91-7224C49458BB}"/>
                <c:ext xmlns:c16="http://schemas.microsoft.com/office/drawing/2014/chart" uri="{C3380CC4-5D6E-409C-BE32-E72D297353CC}">
                  <c16:uniqueId val="{0000000E-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F-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0-A450-4D7D-8A3C-E2A098B7CEDA}"/>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2-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3-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14-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15-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16-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450-4D7D-8A3C-E2A098B7CEDA}"/>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19-A450-4D7D-8A3C-E2A098B7CEDA}"/>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1B-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C-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1D-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E-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F-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20-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21-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22-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450-4D7D-8A3C-E2A098B7CEDA}"/>
            </c:ext>
          </c:extLst>
        </c:ser>
        <c:ser>
          <c:idx val="6"/>
          <c:order val="5"/>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450-4D7D-8A3C-E2A098B7CEDA}"/>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no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{99BC06D4-E1DB-4849-89AD-DE48CBF101E0}</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A450-4D7D-8A3C-E2A098B7CEDA}"/>
                </c:ext>
              </c:extLst>
            </c:dLbl>
            <c:dLbl>
              <c:idx val="9"/>
              <c:layout>
                <c:manualLayout>
                  <c:x val="-6.3417851692719157E-2"/>
                  <c:y val="0.11121472608624575"/>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1412549193828925"/>
                    </c:manualLayout>
                  </c15:layout>
                  <c15:showDataLabelsRange val="0"/>
                </c:ext>
                <c:ext xmlns:c16="http://schemas.microsoft.com/office/drawing/2014/chart" uri="{C3380CC4-5D6E-409C-BE32-E72D297353CC}">
                  <c16:uniqueId val="{00000032-A450-4D7D-8A3C-E2A098B7CEDA}"/>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A450-4D7D-8A3C-E2A098B7CEDA}"/>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450-4D7D-8A3C-E2A098B7CEDA}"/>
            </c:ext>
          </c:extLst>
        </c:ser>
        <c:ser>
          <c:idx val="4"/>
          <c:order val="4"/>
          <c:tx>
            <c:strRef>
              <c:f>'Business Case'!$B$72</c:f>
              <c:strCache>
                <c:ptCount val="1"/>
                <c:pt idx="0">
                  <c:v>Status Quo P&amp;L</c:v>
                </c:pt>
              </c:strCache>
            </c:strRef>
          </c:tx>
          <c:spPr>
            <a:ln w="28575" cap="rnd">
              <a:noFill/>
              <a:prstDash val="sysDash"/>
              <a:round/>
            </a:ln>
            <a:effectLst/>
          </c:spPr>
          <c:marker>
            <c:symbol val="none"/>
          </c:marker>
          <c:dLbls>
            <c:dLbl>
              <c:idx val="9"/>
              <c:layout>
                <c:manualLayout>
                  <c:x val="-0.10046661834900167"/>
                  <c:y val="-8.4563719529847717E-2"/>
                </c:manualLayout>
              </c:layout>
              <c:tx>
                <c:rich>
                  <a:bodyPr/>
                  <a:lstStyle/>
                  <a:p>
                    <a:r>
                      <a:rPr lang="en-US" sz="1400" err="1">
                        <a:solidFill>
                          <a:schemeClr val="bg1"/>
                        </a:solidFill>
                      </a:rPr>
                      <a:t>StatusQuou</a:t>
                    </a:r>
                    <a:endParaRPr lang="en-US" sz="1400">
                      <a:solidFill>
                        <a:schemeClr val="bg1"/>
                      </a:solidFill>
                    </a:endParaRP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450-4D7D-8A3C-E2A098B7CEDA}"/>
                </c:ext>
              </c:extLst>
            </c:dLbl>
            <c:dLbl>
              <c:idx val="10"/>
              <c:layout>
                <c:manualLayout>
                  <c:x val="-0.25323369692960773"/>
                  <c:y val="-7.235544935135533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450-4D7D-8A3C-E2A098B7CEDA}"/>
                </c:ext>
              </c:extLst>
            </c:dLbl>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450-4D7D-8A3C-E2A098B7CEDA}"/>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648472178039E-3"/>
          <c:y val="1.8434982058993981E-3"/>
          <c:w val="0.99433396884670988"/>
          <c:h val="0.9121677973442861"/>
        </c:manualLayout>
      </c:layout>
      <c:areaChart>
        <c:grouping val="stacked"/>
        <c:varyColors val="0"/>
        <c:ser>
          <c:idx val="1"/>
          <c:order val="1"/>
          <c:tx>
            <c:strRef>
              <c:f>'Business Case'!$B$31</c:f>
              <c:strCache>
                <c:ptCount val="1"/>
                <c:pt idx="0">
                  <c:v>Capex</c:v>
                </c:pt>
              </c:strCache>
            </c:strRef>
          </c:tx>
          <c:spPr>
            <a:solidFill>
              <a:srgbClr val="327CC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24B-4939-91E1-9E110A59110A}"/>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r>
                      <a:rPr lang="en-US" sz="1400" b="1">
                        <a:solidFill>
                          <a:schemeClr val="bg1">
                            <a:lumMod val="85000"/>
                          </a:schemeClr>
                        </a:solidFill>
                        <a:latin typeface="Segoe UI" panose="020B0502040204020203" pitchFamily="34" charset="0"/>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A24B-4939-91E1-9E110A59110A}"/>
                </c:ext>
              </c:extLst>
            </c:dLbl>
            <c:dLbl>
              <c:idx val="2"/>
              <c:delete val="1"/>
              <c:extLst>
                <c:ext xmlns:c15="http://schemas.microsoft.com/office/drawing/2012/chart" uri="{CE6537A1-D6FC-4f65-9D91-7224C49458BB}"/>
                <c:ext xmlns:c16="http://schemas.microsoft.com/office/drawing/2014/chart" uri="{C3380CC4-5D6E-409C-BE32-E72D297353CC}">
                  <c16:uniqueId val="{00000002-A24B-4939-91E1-9E110A59110A}"/>
                </c:ext>
              </c:extLst>
            </c:dLbl>
            <c:dLbl>
              <c:idx val="3"/>
              <c:delete val="1"/>
              <c:extLst>
                <c:ext xmlns:c15="http://schemas.microsoft.com/office/drawing/2012/chart" uri="{CE6537A1-D6FC-4f65-9D91-7224C49458BB}"/>
                <c:ext xmlns:c16="http://schemas.microsoft.com/office/drawing/2014/chart" uri="{C3380CC4-5D6E-409C-BE32-E72D297353CC}">
                  <c16:uniqueId val="{00000003-A24B-4939-91E1-9E110A59110A}"/>
                </c:ext>
              </c:extLst>
            </c:dLbl>
            <c:dLbl>
              <c:idx val="4"/>
              <c:delete val="1"/>
              <c:extLst>
                <c:ext xmlns:c15="http://schemas.microsoft.com/office/drawing/2012/chart" uri="{CE6537A1-D6FC-4f65-9D91-7224C49458BB}"/>
                <c:ext xmlns:c16="http://schemas.microsoft.com/office/drawing/2014/chart" uri="{C3380CC4-5D6E-409C-BE32-E72D297353CC}">
                  <c16:uniqueId val="{00000004-A24B-4939-91E1-9E110A59110A}"/>
                </c:ext>
              </c:extLst>
            </c:dLbl>
            <c:dLbl>
              <c:idx val="5"/>
              <c:delete val="1"/>
              <c:extLst>
                <c:ext xmlns:c15="http://schemas.microsoft.com/office/drawing/2012/chart" uri="{CE6537A1-D6FC-4f65-9D91-7224C49458BB}"/>
                <c:ext xmlns:c16="http://schemas.microsoft.com/office/drawing/2014/chart" uri="{C3380CC4-5D6E-409C-BE32-E72D297353CC}">
                  <c16:uniqueId val="{00000005-A24B-4939-91E1-9E110A59110A}"/>
                </c:ext>
              </c:extLst>
            </c:dLbl>
            <c:dLbl>
              <c:idx val="6"/>
              <c:delete val="1"/>
              <c:extLst>
                <c:ext xmlns:c15="http://schemas.microsoft.com/office/drawing/2012/chart" uri="{CE6537A1-D6FC-4f65-9D91-7224C49458BB}"/>
                <c:ext xmlns:c16="http://schemas.microsoft.com/office/drawing/2014/chart" uri="{C3380CC4-5D6E-409C-BE32-E72D297353CC}">
                  <c16:uniqueId val="{00000006-A24B-4939-91E1-9E110A59110A}"/>
                </c:ext>
              </c:extLst>
            </c:dLbl>
            <c:dLbl>
              <c:idx val="7"/>
              <c:delete val="1"/>
              <c:extLst>
                <c:ext xmlns:c15="http://schemas.microsoft.com/office/drawing/2012/chart" uri="{CE6537A1-D6FC-4f65-9D91-7224C49458BB}"/>
                <c:ext xmlns:c16="http://schemas.microsoft.com/office/drawing/2014/chart" uri="{C3380CC4-5D6E-409C-BE32-E72D297353CC}">
                  <c16:uniqueId val="{00000007-A24B-4939-91E1-9E110A59110A}"/>
                </c:ext>
              </c:extLst>
            </c:dLbl>
            <c:dLbl>
              <c:idx val="8"/>
              <c:delete val="1"/>
              <c:extLst>
                <c:ext xmlns:c15="http://schemas.microsoft.com/office/drawing/2012/chart" uri="{CE6537A1-D6FC-4f65-9D91-7224C49458BB}"/>
                <c:ext xmlns:c16="http://schemas.microsoft.com/office/drawing/2014/chart" uri="{C3380CC4-5D6E-409C-BE32-E72D297353CC}">
                  <c16:uniqueId val="{00000008-A24B-4939-91E1-9E110A59110A}"/>
                </c:ext>
              </c:extLst>
            </c:dLbl>
            <c:dLbl>
              <c:idx val="9"/>
              <c:delete val="1"/>
              <c:extLst>
                <c:ext xmlns:c15="http://schemas.microsoft.com/office/drawing/2012/chart" uri="{CE6537A1-D6FC-4f65-9D91-7224C49458BB}"/>
                <c:ext xmlns:c16="http://schemas.microsoft.com/office/drawing/2014/chart" uri="{C3380CC4-5D6E-409C-BE32-E72D297353CC}">
                  <c16:uniqueId val="{00000009-A24B-4939-91E1-9E110A59110A}"/>
                </c:ext>
              </c:extLst>
            </c:dLbl>
            <c:dLbl>
              <c:idx val="10"/>
              <c:delete val="1"/>
              <c:extLst>
                <c:ext xmlns:c15="http://schemas.microsoft.com/office/drawing/2012/chart" uri="{CE6537A1-D6FC-4f65-9D91-7224C49458BB}"/>
                <c:ext xmlns:c16="http://schemas.microsoft.com/office/drawing/2014/chart" uri="{C3380CC4-5D6E-409C-BE32-E72D297353CC}">
                  <c16:uniqueId val="{0000000A-A24B-4939-91E1-9E110A59110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A24B-4939-91E1-9E110A59110A}"/>
            </c:ext>
          </c:extLst>
        </c:ser>
        <c:ser>
          <c:idx val="2"/>
          <c:order val="2"/>
          <c:tx>
            <c:strRef>
              <c:f>'Business Case'!$B$39</c:f>
              <c:strCache>
                <c:ptCount val="1"/>
                <c:pt idx="0">
                  <c:v>Total Opex</c:v>
                </c:pt>
              </c:strCache>
            </c:strRef>
          </c:tx>
          <c:spPr>
            <a:solidFill>
              <a:srgbClr val="6DA6D9"/>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24B-4939-91E1-9E110A59110A}"/>
                </c:ext>
              </c:extLst>
            </c:dLbl>
            <c:dLbl>
              <c:idx val="1"/>
              <c:delete val="1"/>
              <c:extLst>
                <c:ext xmlns:c15="http://schemas.microsoft.com/office/drawing/2012/chart" uri="{CE6537A1-D6FC-4f65-9D91-7224C49458BB}"/>
                <c:ext xmlns:c16="http://schemas.microsoft.com/office/drawing/2014/chart" uri="{C3380CC4-5D6E-409C-BE32-E72D297353CC}">
                  <c16:uniqueId val="{0000000D-A24B-4939-91E1-9E110A59110A}"/>
                </c:ext>
              </c:extLst>
            </c:dLbl>
            <c:dLbl>
              <c:idx val="2"/>
              <c:layout>
                <c:manualLayout>
                  <c:x val="-0.10645084582024573"/>
                  <c:y val="-0.24909685094644504"/>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Operating</a:t>
                    </a:r>
                    <a:endParaRPr lang="en-US" sz="1400" b="1" baseline="0">
                      <a:solidFill>
                        <a:schemeClr val="tx1"/>
                      </a:solidFill>
                      <a:latin typeface="Segoe UI" panose="020B0502040204020203" pitchFamily="34" charset="0"/>
                      <a:cs typeface="Segoe UI" panose="020B0502040204020203" pitchFamily="34" charset="0"/>
                    </a:endParaRPr>
                  </a:p>
                  <a:p>
                    <a:pPr>
                      <a:defRPr sz="1400" b="1">
                        <a:latin typeface="Segoe UI" panose="020B0502040204020203" pitchFamily="34" charset="0"/>
                        <a:cs typeface="Segoe UI" panose="020B0502040204020203" pitchFamily="34" charset="0"/>
                      </a:defRPr>
                    </a:pPr>
                    <a:r>
                      <a:rPr lang="en-US" sz="1400" b="1" baseline="0">
                        <a:solidFill>
                          <a:schemeClr val="tx1"/>
                        </a:solidFill>
                        <a:latin typeface="Segoe UI" panose="020B0502040204020203" pitchFamily="34" charset="0"/>
                        <a:cs typeface="Segoe UI" panose="020B0502040204020203" pitchFamily="34" charset="0"/>
                      </a:rPr>
                      <a:t>Costs (</a:t>
                    </a:r>
                    <a:r>
                      <a:rPr lang="en-US" sz="1400" b="1" baseline="0" err="1">
                        <a:solidFill>
                          <a:schemeClr val="tx1"/>
                        </a:solidFill>
                        <a:latin typeface="Segoe UI" panose="020B0502040204020203" pitchFamily="34" charset="0"/>
                        <a:cs typeface="Segoe UI" panose="020B0502040204020203" pitchFamily="34" charset="0"/>
                      </a:rPr>
                      <a:t>Opex</a:t>
                    </a:r>
                    <a:r>
                      <a:rPr lang="en-US" sz="1400" b="1" baseline="0">
                        <a:solidFill>
                          <a:schemeClr val="tx1"/>
                        </a:solidFill>
                        <a:latin typeface="Segoe UI" panose="020B0502040204020203" pitchFamily="34" charset="0"/>
                        <a:cs typeface="Segoe UI" panose="020B0502040204020203" pitchFamily="34" charset="0"/>
                      </a:rPr>
                      <a:t>)</a:t>
                    </a:r>
                    <a:endParaRPr lang="en-US" sz="1400" b="1">
                      <a:solidFill>
                        <a:schemeClr val="tx1"/>
                      </a:solidFill>
                      <a:latin typeface="Segoe UI" panose="020B0502040204020203" pitchFamily="34" charset="0"/>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689409325897113"/>
                      <c:h val="0.2232966170201785"/>
                    </c:manualLayout>
                  </c15:layout>
                  <c15:showDataLabelsRange val="0"/>
                </c:ext>
                <c:ext xmlns:c16="http://schemas.microsoft.com/office/drawing/2014/chart" uri="{C3380CC4-5D6E-409C-BE32-E72D297353CC}">
                  <c16:uniqueId val="{0000000E-A24B-4939-91E1-9E110A59110A}"/>
                </c:ext>
              </c:extLst>
            </c:dLbl>
            <c:dLbl>
              <c:idx val="3"/>
              <c:delete val="1"/>
              <c:extLst>
                <c:ext xmlns:c15="http://schemas.microsoft.com/office/drawing/2012/chart" uri="{CE6537A1-D6FC-4f65-9D91-7224C49458BB}"/>
                <c:ext xmlns:c16="http://schemas.microsoft.com/office/drawing/2014/chart" uri="{C3380CC4-5D6E-409C-BE32-E72D297353CC}">
                  <c16:uniqueId val="{0000000F-A24B-4939-91E1-9E110A59110A}"/>
                </c:ext>
              </c:extLst>
            </c:dLbl>
            <c:dLbl>
              <c:idx val="4"/>
              <c:delete val="1"/>
              <c:extLst>
                <c:ext xmlns:c15="http://schemas.microsoft.com/office/drawing/2012/chart" uri="{CE6537A1-D6FC-4f65-9D91-7224C49458BB}"/>
                <c:ext xmlns:c16="http://schemas.microsoft.com/office/drawing/2014/chart" uri="{C3380CC4-5D6E-409C-BE32-E72D297353CC}">
                  <c16:uniqueId val="{00000010-A24B-4939-91E1-9E110A59110A}"/>
                </c:ext>
              </c:extLst>
            </c:dLbl>
            <c:dLbl>
              <c:idx val="5"/>
              <c:delete val="1"/>
              <c:extLst>
                <c:ext xmlns:c15="http://schemas.microsoft.com/office/drawing/2012/chart" uri="{CE6537A1-D6FC-4f65-9D91-7224C49458BB}"/>
                <c:ext xmlns:c16="http://schemas.microsoft.com/office/drawing/2014/chart" uri="{C3380CC4-5D6E-409C-BE32-E72D297353CC}">
                  <c16:uniqueId val="{00000011-A24B-4939-91E1-9E110A59110A}"/>
                </c:ext>
              </c:extLst>
            </c:dLbl>
            <c:dLbl>
              <c:idx val="6"/>
              <c:delete val="1"/>
              <c:extLst>
                <c:ext xmlns:c15="http://schemas.microsoft.com/office/drawing/2012/chart" uri="{CE6537A1-D6FC-4f65-9D91-7224C49458BB}"/>
                <c:ext xmlns:c16="http://schemas.microsoft.com/office/drawing/2014/chart" uri="{C3380CC4-5D6E-409C-BE32-E72D297353CC}">
                  <c16:uniqueId val="{00000012-A24B-4939-91E1-9E110A59110A}"/>
                </c:ext>
              </c:extLst>
            </c:dLbl>
            <c:dLbl>
              <c:idx val="7"/>
              <c:delete val="1"/>
              <c:extLst>
                <c:ext xmlns:c15="http://schemas.microsoft.com/office/drawing/2012/chart" uri="{CE6537A1-D6FC-4f65-9D91-7224C49458BB}"/>
                <c:ext xmlns:c16="http://schemas.microsoft.com/office/drawing/2014/chart" uri="{C3380CC4-5D6E-409C-BE32-E72D297353CC}">
                  <c16:uniqueId val="{00000013-A24B-4939-91E1-9E110A59110A}"/>
                </c:ext>
              </c:extLst>
            </c:dLbl>
            <c:dLbl>
              <c:idx val="8"/>
              <c:delete val="1"/>
              <c:extLst>
                <c:ext xmlns:c15="http://schemas.microsoft.com/office/drawing/2012/chart" uri="{CE6537A1-D6FC-4f65-9D91-7224C49458BB}"/>
                <c:ext xmlns:c16="http://schemas.microsoft.com/office/drawing/2014/chart" uri="{C3380CC4-5D6E-409C-BE32-E72D297353CC}">
                  <c16:uniqueId val="{00000014-A24B-4939-91E1-9E110A59110A}"/>
                </c:ext>
              </c:extLst>
            </c:dLbl>
            <c:dLbl>
              <c:idx val="9"/>
              <c:delete val="1"/>
              <c:extLst>
                <c:ext xmlns:c15="http://schemas.microsoft.com/office/drawing/2012/chart" uri="{CE6537A1-D6FC-4f65-9D91-7224C49458BB}"/>
                <c:ext xmlns:c16="http://schemas.microsoft.com/office/drawing/2014/chart" uri="{C3380CC4-5D6E-409C-BE32-E72D297353CC}">
                  <c16:uniqueId val="{00000015-A24B-4939-91E1-9E110A59110A}"/>
                </c:ext>
              </c:extLst>
            </c:dLbl>
            <c:dLbl>
              <c:idx val="10"/>
              <c:delete val="1"/>
              <c:extLst>
                <c:ext xmlns:c15="http://schemas.microsoft.com/office/drawing/2012/chart" uri="{CE6537A1-D6FC-4f65-9D91-7224C49458BB}"/>
                <c:ext xmlns:c16="http://schemas.microsoft.com/office/drawing/2014/chart" uri="{C3380CC4-5D6E-409C-BE32-E72D297353CC}">
                  <c16:uniqueId val="{00000016-A24B-4939-91E1-9E110A59110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A24B-4939-91E1-9E110A59110A}"/>
            </c:ext>
          </c:extLst>
        </c:ser>
        <c:ser>
          <c:idx val="6"/>
          <c:order val="3"/>
          <c:tx>
            <c:strRef>
              <c:f>'Business Case'!$B$40</c:f>
              <c:strCache>
                <c:ptCount val="1"/>
                <c:pt idx="0">
                  <c:v>Azure Costs</c:v>
                </c:pt>
              </c:strCache>
            </c:strRef>
          </c:tx>
          <c:spPr>
            <a:solidFill>
              <a:schemeClr val="bg2">
                <a:lumMod val="90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24B-4939-91E1-9E110A59110A}"/>
                </c:ext>
              </c:extLst>
            </c:dLbl>
            <c:dLbl>
              <c:idx val="1"/>
              <c:delete val="1"/>
              <c:extLst>
                <c:ext xmlns:c15="http://schemas.microsoft.com/office/drawing/2012/chart" uri="{CE6537A1-D6FC-4f65-9D91-7224C49458BB}"/>
                <c:ext xmlns:c16="http://schemas.microsoft.com/office/drawing/2014/chart" uri="{C3380CC4-5D6E-409C-BE32-E72D297353CC}">
                  <c16:uniqueId val="{00000019-A24B-4939-91E1-9E110A59110A}"/>
                </c:ext>
              </c:extLst>
            </c:dLbl>
            <c:dLbl>
              <c:idx val="2"/>
              <c:delete val="1"/>
              <c:extLst>
                <c:ext xmlns:c15="http://schemas.microsoft.com/office/drawing/2012/chart" uri="{CE6537A1-D6FC-4f65-9D91-7224C49458BB}"/>
                <c:ext xmlns:c16="http://schemas.microsoft.com/office/drawing/2014/chart" uri="{C3380CC4-5D6E-409C-BE32-E72D297353CC}">
                  <c16:uniqueId val="{0000001A-A24B-4939-91E1-9E110A59110A}"/>
                </c:ext>
              </c:extLst>
            </c:dLbl>
            <c:dLbl>
              <c:idx val="3"/>
              <c:delete val="1"/>
              <c:extLst>
                <c:ext xmlns:c15="http://schemas.microsoft.com/office/drawing/2012/chart" uri="{CE6537A1-D6FC-4f65-9D91-7224C49458BB}"/>
                <c:ext xmlns:c16="http://schemas.microsoft.com/office/drawing/2014/chart" uri="{C3380CC4-5D6E-409C-BE32-E72D297353CC}">
                  <c16:uniqueId val="{0000001B-A24B-4939-91E1-9E110A59110A}"/>
                </c:ext>
              </c:extLst>
            </c:dLbl>
            <c:dLbl>
              <c:idx val="4"/>
              <c:delete val="1"/>
              <c:extLst>
                <c:ext xmlns:c15="http://schemas.microsoft.com/office/drawing/2012/chart" uri="{CE6537A1-D6FC-4f65-9D91-7224C49458BB}"/>
                <c:ext xmlns:c16="http://schemas.microsoft.com/office/drawing/2014/chart" uri="{C3380CC4-5D6E-409C-BE32-E72D297353CC}">
                  <c16:uniqueId val="{0000001C-A24B-4939-91E1-9E110A59110A}"/>
                </c:ext>
              </c:extLst>
            </c:dLbl>
            <c:dLbl>
              <c:idx val="5"/>
              <c:delete val="1"/>
              <c:extLst>
                <c:ext xmlns:c15="http://schemas.microsoft.com/office/drawing/2012/chart" uri="{CE6537A1-D6FC-4f65-9D91-7224C49458BB}"/>
                <c:ext xmlns:c16="http://schemas.microsoft.com/office/drawing/2014/chart" uri="{C3380CC4-5D6E-409C-BE32-E72D297353CC}">
                  <c16:uniqueId val="{0000001D-A24B-4939-91E1-9E110A59110A}"/>
                </c:ext>
              </c:extLst>
            </c:dLbl>
            <c:dLbl>
              <c:idx val="6"/>
              <c:layout>
                <c:manualLayout>
                  <c:x val="6.5528872092594156E-2"/>
                  <c:y val="6.6749591911315466E-3"/>
                </c:manualLayout>
              </c:layout>
              <c:tx>
                <c:rich>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400" b="1">
                        <a:solidFill>
                          <a:sysClr val="windowText" lastClr="000000"/>
                        </a:solidFill>
                        <a:latin typeface="Segoe UI" panose="020B0502040204020203" pitchFamily="34" charset="0"/>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A24B-4939-91E1-9E110A59110A}"/>
                </c:ext>
              </c:extLst>
            </c:dLbl>
            <c:dLbl>
              <c:idx val="7"/>
              <c:delete val="1"/>
              <c:extLst>
                <c:ext xmlns:c15="http://schemas.microsoft.com/office/drawing/2012/chart" uri="{CE6537A1-D6FC-4f65-9D91-7224C49458BB}"/>
                <c:ext xmlns:c16="http://schemas.microsoft.com/office/drawing/2014/chart" uri="{C3380CC4-5D6E-409C-BE32-E72D297353CC}">
                  <c16:uniqueId val="{0000001F-A24B-4939-91E1-9E110A59110A}"/>
                </c:ext>
              </c:extLst>
            </c:dLbl>
            <c:dLbl>
              <c:idx val="8"/>
              <c:delete val="1"/>
              <c:extLst>
                <c:ext xmlns:c15="http://schemas.microsoft.com/office/drawing/2012/chart" uri="{CE6537A1-D6FC-4f65-9D91-7224C49458BB}"/>
                <c:ext xmlns:c16="http://schemas.microsoft.com/office/drawing/2014/chart" uri="{C3380CC4-5D6E-409C-BE32-E72D297353CC}">
                  <c16:uniqueId val="{00000020-A24B-4939-91E1-9E110A59110A}"/>
                </c:ext>
              </c:extLst>
            </c:dLbl>
            <c:dLbl>
              <c:idx val="9"/>
              <c:delete val="1"/>
              <c:extLst>
                <c:ext xmlns:c15="http://schemas.microsoft.com/office/drawing/2012/chart" uri="{CE6537A1-D6FC-4f65-9D91-7224C49458BB}"/>
                <c:ext xmlns:c16="http://schemas.microsoft.com/office/drawing/2014/chart" uri="{C3380CC4-5D6E-409C-BE32-E72D297353CC}">
                  <c16:uniqueId val="{00000021-A24B-4939-91E1-9E110A59110A}"/>
                </c:ext>
              </c:extLst>
            </c:dLbl>
            <c:dLbl>
              <c:idx val="10"/>
              <c:delete val="1"/>
              <c:extLst>
                <c:ext xmlns:c15="http://schemas.microsoft.com/office/drawing/2012/chart" uri="{CE6537A1-D6FC-4f65-9D91-7224C49458BB}"/>
                <c:ext xmlns:c16="http://schemas.microsoft.com/office/drawing/2014/chart" uri="{C3380CC4-5D6E-409C-BE32-E72D297353CC}">
                  <c16:uniqueId val="{00000022-A24B-4939-91E1-9E110A59110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A24B-4939-91E1-9E110A59110A}"/>
            </c:ext>
          </c:extLst>
        </c:ser>
        <c:ser>
          <c:idx val="0"/>
          <c:order val="4"/>
          <c:tx>
            <c:strRef>
              <c:f>'Business Case'!$B$42</c:f>
              <c:strCache>
                <c:ptCount val="1"/>
                <c:pt idx="0">
                  <c:v>Migration costs</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4-A24B-4939-91E1-9E110A59110A}"/>
                </c:ext>
              </c:extLst>
            </c:dLbl>
            <c:dLbl>
              <c:idx val="1"/>
              <c:delete val="1"/>
              <c:extLst>
                <c:ext xmlns:c15="http://schemas.microsoft.com/office/drawing/2012/chart" uri="{CE6537A1-D6FC-4f65-9D91-7224C49458BB}"/>
                <c:ext xmlns:c16="http://schemas.microsoft.com/office/drawing/2014/chart" uri="{C3380CC4-5D6E-409C-BE32-E72D297353CC}">
                  <c16:uniqueId val="{00000025-A24B-4939-91E1-9E110A59110A}"/>
                </c:ext>
              </c:extLst>
            </c:dLbl>
            <c:dLbl>
              <c:idx val="2"/>
              <c:layout>
                <c:manualLayout>
                  <c:x val="7.5443897648797831E-2"/>
                  <c:y val="3.4346005975623796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Migration</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6959730390347263"/>
                      <c:h val="0.14807724794121527"/>
                    </c:manualLayout>
                  </c15:layout>
                  <c15:showDataLabelsRange val="0"/>
                </c:ext>
                <c:ext xmlns:c16="http://schemas.microsoft.com/office/drawing/2014/chart" uri="{C3380CC4-5D6E-409C-BE32-E72D297353CC}">
                  <c16:uniqueId val="{00000026-A24B-4939-91E1-9E110A59110A}"/>
                </c:ext>
              </c:extLst>
            </c:dLbl>
            <c:dLbl>
              <c:idx val="3"/>
              <c:delete val="1"/>
              <c:extLst>
                <c:ext xmlns:c15="http://schemas.microsoft.com/office/drawing/2012/chart" uri="{CE6537A1-D6FC-4f65-9D91-7224C49458BB}"/>
                <c:ext xmlns:c16="http://schemas.microsoft.com/office/drawing/2014/chart" uri="{C3380CC4-5D6E-409C-BE32-E72D297353CC}">
                  <c16:uniqueId val="{00000027-A24B-4939-91E1-9E110A59110A}"/>
                </c:ext>
              </c:extLst>
            </c:dLbl>
            <c:dLbl>
              <c:idx val="4"/>
              <c:delete val="1"/>
              <c:extLst>
                <c:ext xmlns:c15="http://schemas.microsoft.com/office/drawing/2012/chart" uri="{CE6537A1-D6FC-4f65-9D91-7224C49458BB}"/>
                <c:ext xmlns:c16="http://schemas.microsoft.com/office/drawing/2014/chart" uri="{C3380CC4-5D6E-409C-BE32-E72D297353CC}">
                  <c16:uniqueId val="{00000028-A24B-4939-91E1-9E110A59110A}"/>
                </c:ext>
              </c:extLst>
            </c:dLbl>
            <c:dLbl>
              <c:idx val="5"/>
              <c:delete val="1"/>
              <c:extLst>
                <c:ext xmlns:c15="http://schemas.microsoft.com/office/drawing/2012/chart" uri="{CE6537A1-D6FC-4f65-9D91-7224C49458BB}"/>
                <c:ext xmlns:c16="http://schemas.microsoft.com/office/drawing/2014/chart" uri="{C3380CC4-5D6E-409C-BE32-E72D297353CC}">
                  <c16:uniqueId val="{00000029-A24B-4939-91E1-9E110A59110A}"/>
                </c:ext>
              </c:extLst>
            </c:dLbl>
            <c:dLbl>
              <c:idx val="6"/>
              <c:delete val="1"/>
              <c:extLst>
                <c:ext xmlns:c15="http://schemas.microsoft.com/office/drawing/2012/chart" uri="{CE6537A1-D6FC-4f65-9D91-7224C49458BB}"/>
                <c:ext xmlns:c16="http://schemas.microsoft.com/office/drawing/2014/chart" uri="{C3380CC4-5D6E-409C-BE32-E72D297353CC}">
                  <c16:uniqueId val="{0000002A-A24B-4939-91E1-9E110A59110A}"/>
                </c:ext>
              </c:extLst>
            </c:dLbl>
            <c:dLbl>
              <c:idx val="7"/>
              <c:delete val="1"/>
              <c:extLst>
                <c:ext xmlns:c15="http://schemas.microsoft.com/office/drawing/2012/chart" uri="{CE6537A1-D6FC-4f65-9D91-7224C49458BB}"/>
                <c:ext xmlns:c16="http://schemas.microsoft.com/office/drawing/2014/chart" uri="{C3380CC4-5D6E-409C-BE32-E72D297353CC}">
                  <c16:uniqueId val="{0000002B-A24B-4939-91E1-9E110A59110A}"/>
                </c:ext>
              </c:extLst>
            </c:dLbl>
            <c:dLbl>
              <c:idx val="8"/>
              <c:delete val="1"/>
              <c:extLst>
                <c:ext xmlns:c15="http://schemas.microsoft.com/office/drawing/2012/chart" uri="{CE6537A1-D6FC-4f65-9D91-7224C49458BB}"/>
                <c:ext xmlns:c16="http://schemas.microsoft.com/office/drawing/2014/chart" uri="{C3380CC4-5D6E-409C-BE32-E72D297353CC}">
                  <c16:uniqueId val="{0000002C-A24B-4939-91E1-9E110A59110A}"/>
                </c:ext>
              </c:extLst>
            </c:dLbl>
            <c:dLbl>
              <c:idx val="9"/>
              <c:delete val="1"/>
              <c:extLst>
                <c:ext xmlns:c15="http://schemas.microsoft.com/office/drawing/2012/chart" uri="{CE6537A1-D6FC-4f65-9D91-7224C49458BB}"/>
                <c:ext xmlns:c16="http://schemas.microsoft.com/office/drawing/2014/chart" uri="{C3380CC4-5D6E-409C-BE32-E72D297353CC}">
                  <c16:uniqueId val="{0000002D-A24B-4939-91E1-9E110A59110A}"/>
                </c:ext>
              </c:extLst>
            </c:dLbl>
            <c:dLbl>
              <c:idx val="10"/>
              <c:delete val="1"/>
              <c:extLst>
                <c:ext xmlns:c15="http://schemas.microsoft.com/office/drawing/2012/chart" uri="{CE6537A1-D6FC-4f65-9D91-7224C49458BB}"/>
                <c:ext xmlns:c16="http://schemas.microsoft.com/office/drawing/2014/chart" uri="{C3380CC4-5D6E-409C-BE32-E72D297353CC}">
                  <c16:uniqueId val="{0000002E-A24B-4939-91E1-9E110A59110A}"/>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A24B-4939-91E1-9E110A59110A}"/>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28575" cap="rnd">
              <a:noFill/>
              <a:prstDash val="dash"/>
              <a:round/>
            </a:ln>
            <a:effectLst/>
          </c:spPr>
          <c:marker>
            <c:symbol val="none"/>
          </c:marker>
          <c:dLbls>
            <c:dLbl>
              <c:idx val="7"/>
              <c:layout>
                <c:manualLayout>
                  <c:x val="-3.696751141969043E-2"/>
                  <c:y val="-0.11160292710217593"/>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0336011323055332"/>
                      <c:h val="0.13522156867558779"/>
                    </c:manualLayout>
                  </c15:layout>
                  <c15:dlblFieldTable>
                    <c15:dlblFTEntry>
                      <c15:txfldGUID>{4E3DCCB1-C894-4CFD-8625-E80B92463941}</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0-A24B-4939-91E1-9E110A59110A}"/>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83824801.185933873</c:v>
                </c:pt>
                <c:pt idx="2">
                  <c:v>85652519.602669701</c:v>
                </c:pt>
                <c:pt idx="3">
                  <c:v>84277483.727066338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3-A24B-4939-91E1-9E110A59110A}"/>
            </c:ext>
          </c:extLst>
        </c:ser>
        <c:ser>
          <c:idx val="4"/>
          <c:order val="5"/>
          <c:tx>
            <c:strRef>
              <c:f>'Business Case'!$B$27</c:f>
              <c:strCache>
                <c:ptCount val="1"/>
                <c:pt idx="0">
                  <c:v>Status Quo CF</c:v>
                </c:pt>
              </c:strCache>
            </c:strRef>
          </c:tx>
          <c:spPr>
            <a:ln w="28575" cap="rnd">
              <a:no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4-A24B-4939-91E1-9E110A59110A}"/>
                </c:ext>
              </c:extLst>
            </c:dLbl>
            <c:dLbl>
              <c:idx val="1"/>
              <c:delete val="1"/>
              <c:extLst>
                <c:ext xmlns:c15="http://schemas.microsoft.com/office/drawing/2012/chart" uri="{CE6537A1-D6FC-4f65-9D91-7224C49458BB}"/>
                <c:ext xmlns:c16="http://schemas.microsoft.com/office/drawing/2014/chart" uri="{C3380CC4-5D6E-409C-BE32-E72D297353CC}">
                  <c16:uniqueId val="{00000035-A24B-4939-91E1-9E110A59110A}"/>
                </c:ext>
              </c:extLst>
            </c:dLbl>
            <c:dLbl>
              <c:idx val="2"/>
              <c:delete val="1"/>
              <c:extLst>
                <c:ext xmlns:c15="http://schemas.microsoft.com/office/drawing/2012/chart" uri="{CE6537A1-D6FC-4f65-9D91-7224C49458BB}"/>
                <c:ext xmlns:c16="http://schemas.microsoft.com/office/drawing/2014/chart" uri="{C3380CC4-5D6E-409C-BE32-E72D297353CC}">
                  <c16:uniqueId val="{00000036-A24B-4939-91E1-9E110A59110A}"/>
                </c:ext>
              </c:extLst>
            </c:dLbl>
            <c:dLbl>
              <c:idx val="3"/>
              <c:delete val="1"/>
              <c:extLst>
                <c:ext xmlns:c15="http://schemas.microsoft.com/office/drawing/2012/chart" uri="{CE6537A1-D6FC-4f65-9D91-7224C49458BB}"/>
                <c:ext xmlns:c16="http://schemas.microsoft.com/office/drawing/2014/chart" uri="{C3380CC4-5D6E-409C-BE32-E72D297353CC}">
                  <c16:uniqueId val="{00000037-A24B-4939-91E1-9E110A59110A}"/>
                </c:ext>
              </c:extLst>
            </c:dLbl>
            <c:dLbl>
              <c:idx val="4"/>
              <c:delete val="1"/>
              <c:extLst>
                <c:ext xmlns:c15="http://schemas.microsoft.com/office/drawing/2012/chart" uri="{CE6537A1-D6FC-4f65-9D91-7224C49458BB}"/>
                <c:ext xmlns:c16="http://schemas.microsoft.com/office/drawing/2014/chart" uri="{C3380CC4-5D6E-409C-BE32-E72D297353CC}">
                  <c16:uniqueId val="{00000038-A24B-4939-91E1-9E110A59110A}"/>
                </c:ext>
              </c:extLst>
            </c:dLbl>
            <c:dLbl>
              <c:idx val="5"/>
              <c:delete val="1"/>
              <c:extLst>
                <c:ext xmlns:c15="http://schemas.microsoft.com/office/drawing/2012/chart" uri="{CE6537A1-D6FC-4f65-9D91-7224C49458BB}"/>
                <c:ext xmlns:c16="http://schemas.microsoft.com/office/drawing/2014/chart" uri="{C3380CC4-5D6E-409C-BE32-E72D297353CC}">
                  <c16:uniqueId val="{00000039-A24B-4939-91E1-9E110A59110A}"/>
                </c:ext>
              </c:extLst>
            </c:dLbl>
            <c:dLbl>
              <c:idx val="6"/>
              <c:delete val="1"/>
              <c:extLst>
                <c:ext xmlns:c15="http://schemas.microsoft.com/office/drawing/2012/chart" uri="{CE6537A1-D6FC-4f65-9D91-7224C49458BB}"/>
                <c:ext xmlns:c16="http://schemas.microsoft.com/office/drawing/2014/chart" uri="{C3380CC4-5D6E-409C-BE32-E72D297353CC}">
                  <c16:uniqueId val="{0000003A-A24B-4939-91E1-9E110A59110A}"/>
                </c:ext>
              </c:extLst>
            </c:dLbl>
            <c:dLbl>
              <c:idx val="7"/>
              <c:delete val="1"/>
              <c:extLst>
                <c:ext xmlns:c15="http://schemas.microsoft.com/office/drawing/2012/chart" uri="{CE6537A1-D6FC-4f65-9D91-7224C49458BB}"/>
                <c:ext xmlns:c16="http://schemas.microsoft.com/office/drawing/2014/chart" uri="{C3380CC4-5D6E-409C-BE32-E72D297353CC}">
                  <c16:uniqueId val="{0000003B-A24B-4939-91E1-9E110A59110A}"/>
                </c:ext>
              </c:extLst>
            </c:dLbl>
            <c:dLbl>
              <c:idx val="8"/>
              <c:delete val="1"/>
              <c:extLst>
                <c:ext xmlns:c15="http://schemas.microsoft.com/office/drawing/2012/chart" uri="{CE6537A1-D6FC-4f65-9D91-7224C49458BB}"/>
                <c:ext xmlns:c16="http://schemas.microsoft.com/office/drawing/2014/chart" uri="{C3380CC4-5D6E-409C-BE32-E72D297353CC}">
                  <c16:uniqueId val="{0000003C-A24B-4939-91E1-9E110A59110A}"/>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Status</a:t>
                    </a:r>
                    <a:r>
                      <a:rPr lang="en-US" sz="1400" b="1" baseline="0">
                        <a:solidFill>
                          <a:schemeClr val="bg1"/>
                        </a:solidFill>
                      </a:rPr>
                      <a:t> Quo</a:t>
                    </a:r>
                    <a:endParaRPr lang="en-US" sz="1400" b="1">
                      <a:solidFill>
                        <a:schemeClr val="bg1"/>
                      </a:solidFill>
                    </a:endParaRPr>
                  </a:p>
                </c:rich>
              </c:tx>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3D-A24B-4939-91E1-9E110A59110A}"/>
                </c:ext>
              </c:extLst>
            </c:dLbl>
            <c:dLbl>
              <c:idx val="10"/>
              <c:layout>
                <c:manualLayout>
                  <c:x val="-0.24284850345371767"/>
                  <c:y val="-4.4499839954549182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E-A24B-4939-91E1-9E110A59110A}"/>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3F-A24B-4939-91E1-9E110A59110A}"/>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01-C635-477C-8178-7D1F47693404}"/>
                </c:ext>
              </c:extLst>
            </c:dLbl>
            <c:dLbl>
              <c:idx val="2"/>
              <c:tx>
                <c:rich>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400" b="1">
                        <a:solidFill>
                          <a:sysClr val="windowText" lastClr="000000"/>
                        </a:solidFill>
                      </a:rPr>
                      <a:t>Opex</a:t>
                    </a: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03-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04-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05-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06-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07-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08-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09-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0A-C635-477C-8178-7D1F4769340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C635-477C-8178-7D1F47693404}"/>
            </c:ext>
          </c:extLst>
        </c:ser>
        <c:ser>
          <c:idx val="2"/>
          <c:order val="1"/>
          <c:tx>
            <c:strRef>
              <c:f>'Business Case'!$B$82</c:f>
              <c:strCache>
                <c:ptCount val="1"/>
                <c:pt idx="0">
                  <c:v>Azure costs</c:v>
                </c:pt>
              </c:strCache>
            </c:strRef>
          </c:tx>
          <c:spPr>
            <a:solidFill>
              <a:schemeClr val="accent5">
                <a:lumMod val="60000"/>
                <a:lumOff val="4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0D-C635-477C-8178-7D1F47693404}"/>
                </c:ext>
              </c:extLst>
            </c:dLbl>
            <c:dLbl>
              <c:idx val="2"/>
              <c:delete val="1"/>
              <c:extLst>
                <c:ext xmlns:c15="http://schemas.microsoft.com/office/drawing/2012/chart" uri="{CE6537A1-D6FC-4f65-9D91-7224C49458BB}"/>
                <c:ext xmlns:c16="http://schemas.microsoft.com/office/drawing/2014/chart" uri="{C3380CC4-5D6E-409C-BE32-E72D297353CC}">
                  <c16:uniqueId val="{0000000E-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0F-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10-C635-477C-8178-7D1F47693404}"/>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12-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13-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14-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15-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16-C635-477C-8178-7D1F4769340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C635-477C-8178-7D1F47693404}"/>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19-C635-477C-8178-7D1F47693404}"/>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600" b="1"/>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1B-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1C-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1D-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1E-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1F-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20-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21-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22-C635-477C-8178-7D1F4769340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C635-477C-8178-7D1F47693404}"/>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25-C635-477C-8178-7D1F47693404}"/>
                </c:ext>
              </c:extLst>
            </c:dLbl>
            <c:dLbl>
              <c:idx val="2"/>
              <c:delete val="1"/>
              <c:extLst>
                <c:ext xmlns:c15="http://schemas.microsoft.com/office/drawing/2012/chart" uri="{CE6537A1-D6FC-4f65-9D91-7224C49458BB}"/>
                <c:ext xmlns:c16="http://schemas.microsoft.com/office/drawing/2014/chart" uri="{C3380CC4-5D6E-409C-BE32-E72D297353CC}">
                  <c16:uniqueId val="{00000026-C635-477C-8178-7D1F47693404}"/>
                </c:ext>
              </c:extLst>
            </c:dLbl>
            <c:dLbl>
              <c:idx val="3"/>
              <c:layout>
                <c:manualLayout>
                  <c:x val="-8.1770755537138775E-3"/>
                  <c:y val="-5.2749615460378811E-2"/>
                </c:manualLayout>
              </c:layout>
              <c:tx>
                <c:rich>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400" b="1">
                        <a:solidFill>
                          <a:srgbClr val="00B050"/>
                        </a:solidFill>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28-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29-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2A-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2B-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2C-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2D-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2E-C635-477C-8178-7D1F47693404}"/>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C635-477C-8178-7D1F47693404}"/>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C635-477C-8178-7D1F47693404}"/>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{F580359D-660E-4B75-BFC7-08F8EA86D3F3}</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C635-477C-8178-7D1F47693404}"/>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r>
                      <a:rPr lang="en-US" sz="1400">
                        <a:solidFill>
                          <a:srgbClr val="327CC0"/>
                        </a:solidFill>
                      </a:rPr>
                      <a:t>Azure</a:t>
                    </a:r>
                    <a:r>
                      <a:rPr lang="en-US" sz="1400" baseline="0">
                        <a:solidFill>
                          <a:srgbClr val="327CC0"/>
                        </a:solidFill>
                      </a:rPr>
                      <a:t> Case</a:t>
                    </a:r>
                    <a:endParaRPr lang="en-US" sz="1400">
                      <a:solidFill>
                        <a:srgbClr val="327CC0"/>
                      </a:solidFill>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C635-477C-8178-7D1F47693404}"/>
                </c:ext>
              </c:extLst>
            </c:dLbl>
            <c:dLbl>
              <c:idx val="10"/>
              <c:layout>
                <c:manualLayout>
                  <c:x val="-0.24551697033171807"/>
                  <c:y val="4.2581781323789987E-2"/>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327CC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C635-477C-8178-7D1F4769340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C635-477C-8178-7D1F47693404}"/>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0.10046661834900167"/>
                  <c:y val="-8.4563719529847717E-2"/>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C635-477C-8178-7D1F47693404}"/>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C635-477C-8178-7D1F47693404}"/>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C635-477C-8178-7D1F47693404}"/>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824271621922E-3"/>
          <c:y val="1.3331207648845966E-2"/>
          <c:w val="0.99433396884670988"/>
          <c:h val="0.9121677973442861"/>
        </c:manualLayout>
      </c:layout>
      <c:areaChart>
        <c:grouping val="stacked"/>
        <c:varyColors val="0"/>
        <c:ser>
          <c:idx val="1"/>
          <c:order val="1"/>
          <c:tx>
            <c:strRef>
              <c:f>'Business Case'!$B$31</c:f>
              <c:strCache>
                <c:ptCount val="1"/>
                <c:pt idx="0">
                  <c:v>Capex</c:v>
                </c:pt>
              </c:strCache>
            </c:strRef>
          </c:tx>
          <c:spPr>
            <a:solidFill>
              <a:srgbClr val="327CC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5C7D-4BFD-80E4-58F19ECD3E20}"/>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r>
                      <a:rPr lang="en-US" sz="1400" b="1">
                        <a:solidFill>
                          <a:schemeClr val="bg1">
                            <a:lumMod val="85000"/>
                          </a:schemeClr>
                        </a:solidFill>
                        <a:latin typeface="Segoe UI" panose="020B0502040204020203" pitchFamily="34" charset="0"/>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C7D-4BFD-80E4-58F19ECD3E20}"/>
                </c:ext>
              </c:extLst>
            </c:dLbl>
            <c:dLbl>
              <c:idx val="2"/>
              <c:delete val="1"/>
              <c:extLst>
                <c:ext xmlns:c15="http://schemas.microsoft.com/office/drawing/2012/chart" uri="{CE6537A1-D6FC-4f65-9D91-7224C49458BB}"/>
                <c:ext xmlns:c16="http://schemas.microsoft.com/office/drawing/2014/chart" uri="{C3380CC4-5D6E-409C-BE32-E72D297353CC}">
                  <c16:uniqueId val="{00000002-5C7D-4BFD-80E4-58F19ECD3E20}"/>
                </c:ext>
              </c:extLst>
            </c:dLbl>
            <c:dLbl>
              <c:idx val="3"/>
              <c:delete val="1"/>
              <c:extLst>
                <c:ext xmlns:c15="http://schemas.microsoft.com/office/drawing/2012/chart" uri="{CE6537A1-D6FC-4f65-9D91-7224C49458BB}"/>
                <c:ext xmlns:c16="http://schemas.microsoft.com/office/drawing/2014/chart" uri="{C3380CC4-5D6E-409C-BE32-E72D297353CC}">
                  <c16:uniqueId val="{00000003-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04-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05-5C7D-4BFD-80E4-58F19ECD3E20}"/>
                </c:ext>
              </c:extLst>
            </c:dLbl>
            <c:dLbl>
              <c:idx val="6"/>
              <c:delete val="1"/>
              <c:extLst>
                <c:ext xmlns:c15="http://schemas.microsoft.com/office/drawing/2012/chart" uri="{CE6537A1-D6FC-4f65-9D91-7224C49458BB}"/>
                <c:ext xmlns:c16="http://schemas.microsoft.com/office/drawing/2014/chart" uri="{C3380CC4-5D6E-409C-BE32-E72D297353CC}">
                  <c16:uniqueId val="{00000006-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07-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08-5C7D-4BFD-80E4-58F19ECD3E20}"/>
                </c:ext>
              </c:extLst>
            </c:dLbl>
            <c:dLbl>
              <c:idx val="9"/>
              <c:delete val="1"/>
              <c:extLst>
                <c:ext xmlns:c15="http://schemas.microsoft.com/office/drawing/2012/chart" uri="{CE6537A1-D6FC-4f65-9D91-7224C49458BB}"/>
                <c:ext xmlns:c16="http://schemas.microsoft.com/office/drawing/2014/chart" uri="{C3380CC4-5D6E-409C-BE32-E72D297353CC}">
                  <c16:uniqueId val="{00000009-5C7D-4BFD-80E4-58F19ECD3E20}"/>
                </c:ext>
              </c:extLst>
            </c:dLbl>
            <c:dLbl>
              <c:idx val="10"/>
              <c:delete val="1"/>
              <c:extLst>
                <c:ext xmlns:c15="http://schemas.microsoft.com/office/drawing/2012/chart" uri="{CE6537A1-D6FC-4f65-9D91-7224C49458BB}"/>
                <c:ext xmlns:c16="http://schemas.microsoft.com/office/drawing/2014/chart" uri="{C3380CC4-5D6E-409C-BE32-E72D297353CC}">
                  <c16:uniqueId val="{0000000A-5C7D-4BFD-80E4-58F19ECD3E20}"/>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5C7D-4BFD-80E4-58F19ECD3E20}"/>
            </c:ext>
          </c:extLst>
        </c:ser>
        <c:ser>
          <c:idx val="2"/>
          <c:order val="2"/>
          <c:tx>
            <c:strRef>
              <c:f>'Business Case'!$B$39</c:f>
              <c:strCache>
                <c:ptCount val="1"/>
                <c:pt idx="0">
                  <c:v>Total Opex</c:v>
                </c:pt>
              </c:strCache>
            </c:strRef>
          </c:tx>
          <c:spPr>
            <a:solidFill>
              <a:srgbClr val="6DA6D9"/>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5C7D-4BFD-80E4-58F19ECD3E20}"/>
                </c:ext>
              </c:extLst>
            </c:dLbl>
            <c:dLbl>
              <c:idx val="1"/>
              <c:delete val="1"/>
              <c:extLst>
                <c:ext xmlns:c15="http://schemas.microsoft.com/office/drawing/2012/chart" uri="{CE6537A1-D6FC-4f65-9D91-7224C49458BB}"/>
                <c:ext xmlns:c16="http://schemas.microsoft.com/office/drawing/2014/chart" uri="{C3380CC4-5D6E-409C-BE32-E72D297353CC}">
                  <c16:uniqueId val="{0000000D-5C7D-4BFD-80E4-58F19ECD3E20}"/>
                </c:ext>
              </c:extLst>
            </c:dLbl>
            <c:dLbl>
              <c:idx val="2"/>
              <c:layout>
                <c:manualLayout>
                  <c:x val="-0.11051245540340635"/>
                  <c:y val="-0.2240109631046753"/>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Operating</a:t>
                    </a:r>
                  </a:p>
                  <a:p>
                    <a:pPr>
                      <a:defRPr sz="1400" b="1">
                        <a:latin typeface="Segoe UI" panose="020B0502040204020203" pitchFamily="34" charset="0"/>
                        <a:cs typeface="Segoe UI"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Costs (Opex)</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689409325897113"/>
                      <c:h val="0.2232966170201785"/>
                    </c:manualLayout>
                  </c15:layout>
                  <c15:showDataLabelsRange val="0"/>
                </c:ext>
                <c:ext xmlns:c16="http://schemas.microsoft.com/office/drawing/2014/chart" uri="{C3380CC4-5D6E-409C-BE32-E72D297353CC}">
                  <c16:uniqueId val="{0000000E-5C7D-4BFD-80E4-58F19ECD3E20}"/>
                </c:ext>
              </c:extLst>
            </c:dLbl>
            <c:dLbl>
              <c:idx val="3"/>
              <c:delete val="1"/>
              <c:extLst>
                <c:ext xmlns:c15="http://schemas.microsoft.com/office/drawing/2012/chart" uri="{CE6537A1-D6FC-4f65-9D91-7224C49458BB}"/>
                <c:ext xmlns:c16="http://schemas.microsoft.com/office/drawing/2014/chart" uri="{C3380CC4-5D6E-409C-BE32-E72D297353CC}">
                  <c16:uniqueId val="{0000000F-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10-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11-5C7D-4BFD-80E4-58F19ECD3E20}"/>
                </c:ext>
              </c:extLst>
            </c:dLbl>
            <c:dLbl>
              <c:idx val="6"/>
              <c:delete val="1"/>
              <c:extLst>
                <c:ext xmlns:c15="http://schemas.microsoft.com/office/drawing/2012/chart" uri="{CE6537A1-D6FC-4f65-9D91-7224C49458BB}"/>
                <c:ext xmlns:c16="http://schemas.microsoft.com/office/drawing/2014/chart" uri="{C3380CC4-5D6E-409C-BE32-E72D297353CC}">
                  <c16:uniqueId val="{00000012-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13-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14-5C7D-4BFD-80E4-58F19ECD3E20}"/>
                </c:ext>
              </c:extLst>
            </c:dLbl>
            <c:dLbl>
              <c:idx val="9"/>
              <c:delete val="1"/>
              <c:extLst>
                <c:ext xmlns:c15="http://schemas.microsoft.com/office/drawing/2012/chart" uri="{CE6537A1-D6FC-4f65-9D91-7224C49458BB}"/>
                <c:ext xmlns:c16="http://schemas.microsoft.com/office/drawing/2014/chart" uri="{C3380CC4-5D6E-409C-BE32-E72D297353CC}">
                  <c16:uniqueId val="{00000015-5C7D-4BFD-80E4-58F19ECD3E20}"/>
                </c:ext>
              </c:extLst>
            </c:dLbl>
            <c:dLbl>
              <c:idx val="10"/>
              <c:delete val="1"/>
              <c:extLst>
                <c:ext xmlns:c15="http://schemas.microsoft.com/office/drawing/2012/chart" uri="{CE6537A1-D6FC-4f65-9D91-7224C49458BB}"/>
                <c:ext xmlns:c16="http://schemas.microsoft.com/office/drawing/2014/chart" uri="{C3380CC4-5D6E-409C-BE32-E72D297353CC}">
                  <c16:uniqueId val="{00000016-5C7D-4BFD-80E4-58F19ECD3E2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5C7D-4BFD-80E4-58F19ECD3E20}"/>
            </c:ext>
          </c:extLst>
        </c:ser>
        <c:ser>
          <c:idx val="6"/>
          <c:order val="3"/>
          <c:tx>
            <c:strRef>
              <c:f>'Business Case'!$B$40</c:f>
              <c:strCache>
                <c:ptCount val="1"/>
                <c:pt idx="0">
                  <c:v>Azure Costs</c:v>
                </c:pt>
              </c:strCache>
            </c:strRef>
          </c:tx>
          <c:spPr>
            <a:solidFill>
              <a:schemeClr val="bg2">
                <a:lumMod val="90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5C7D-4BFD-80E4-58F19ECD3E20}"/>
                </c:ext>
              </c:extLst>
            </c:dLbl>
            <c:dLbl>
              <c:idx val="1"/>
              <c:delete val="1"/>
              <c:extLst>
                <c:ext xmlns:c15="http://schemas.microsoft.com/office/drawing/2012/chart" uri="{CE6537A1-D6FC-4f65-9D91-7224C49458BB}"/>
                <c:ext xmlns:c16="http://schemas.microsoft.com/office/drawing/2014/chart" uri="{C3380CC4-5D6E-409C-BE32-E72D297353CC}">
                  <c16:uniqueId val="{00000019-5C7D-4BFD-80E4-58F19ECD3E20}"/>
                </c:ext>
              </c:extLst>
            </c:dLbl>
            <c:dLbl>
              <c:idx val="2"/>
              <c:delete val="1"/>
              <c:extLst>
                <c:ext xmlns:c15="http://schemas.microsoft.com/office/drawing/2012/chart" uri="{CE6537A1-D6FC-4f65-9D91-7224C49458BB}"/>
                <c:ext xmlns:c16="http://schemas.microsoft.com/office/drawing/2014/chart" uri="{C3380CC4-5D6E-409C-BE32-E72D297353CC}">
                  <c16:uniqueId val="{0000001A-5C7D-4BFD-80E4-58F19ECD3E20}"/>
                </c:ext>
              </c:extLst>
            </c:dLbl>
            <c:dLbl>
              <c:idx val="3"/>
              <c:delete val="1"/>
              <c:extLst>
                <c:ext xmlns:c15="http://schemas.microsoft.com/office/drawing/2012/chart" uri="{CE6537A1-D6FC-4f65-9D91-7224C49458BB}"/>
                <c:ext xmlns:c16="http://schemas.microsoft.com/office/drawing/2014/chart" uri="{C3380CC4-5D6E-409C-BE32-E72D297353CC}">
                  <c16:uniqueId val="{0000001B-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1C-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1D-5C7D-4BFD-80E4-58F19ECD3E20}"/>
                </c:ext>
              </c:extLst>
            </c:dLbl>
            <c:dLbl>
              <c:idx val="6"/>
              <c:layout>
                <c:manualLayout>
                  <c:x val="6.5528872092594156E-2"/>
                  <c:y val="6.6749591911315466E-3"/>
                </c:manualLayout>
              </c:layout>
              <c:tx>
                <c:rich>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sz="1400" b="1">
                        <a:solidFill>
                          <a:sysClr val="windowText" lastClr="000000"/>
                        </a:solidFill>
                        <a:latin typeface="Segoe UI" panose="020B0502040204020203" pitchFamily="34" charset="0"/>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1F-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20-5C7D-4BFD-80E4-58F19ECD3E20}"/>
                </c:ext>
              </c:extLst>
            </c:dLbl>
            <c:dLbl>
              <c:idx val="9"/>
              <c:delete val="1"/>
              <c:extLst>
                <c:ext xmlns:c15="http://schemas.microsoft.com/office/drawing/2012/chart" uri="{CE6537A1-D6FC-4f65-9D91-7224C49458BB}"/>
                <c:ext xmlns:c16="http://schemas.microsoft.com/office/drawing/2014/chart" uri="{C3380CC4-5D6E-409C-BE32-E72D297353CC}">
                  <c16:uniqueId val="{00000021-5C7D-4BFD-80E4-58F19ECD3E20}"/>
                </c:ext>
              </c:extLst>
            </c:dLbl>
            <c:dLbl>
              <c:idx val="10"/>
              <c:delete val="1"/>
              <c:extLst>
                <c:ext xmlns:c15="http://schemas.microsoft.com/office/drawing/2012/chart" uri="{CE6537A1-D6FC-4f65-9D91-7224C49458BB}"/>
                <c:ext xmlns:c16="http://schemas.microsoft.com/office/drawing/2014/chart" uri="{C3380CC4-5D6E-409C-BE32-E72D297353CC}">
                  <c16:uniqueId val="{00000022-5C7D-4BFD-80E4-58F19ECD3E2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5C7D-4BFD-80E4-58F19ECD3E20}"/>
            </c:ext>
          </c:extLst>
        </c:ser>
        <c:ser>
          <c:idx val="0"/>
          <c:order val="4"/>
          <c:tx>
            <c:strRef>
              <c:f>'Business Case'!$B$42</c:f>
              <c:strCache>
                <c:ptCount val="1"/>
                <c:pt idx="0">
                  <c:v>Migration costs</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4-5C7D-4BFD-80E4-58F19ECD3E20}"/>
                </c:ext>
              </c:extLst>
            </c:dLbl>
            <c:dLbl>
              <c:idx val="1"/>
              <c:delete val="1"/>
              <c:extLst>
                <c:ext xmlns:c15="http://schemas.microsoft.com/office/drawing/2012/chart" uri="{CE6537A1-D6FC-4f65-9D91-7224C49458BB}"/>
                <c:ext xmlns:c16="http://schemas.microsoft.com/office/drawing/2014/chart" uri="{C3380CC4-5D6E-409C-BE32-E72D297353CC}">
                  <c16:uniqueId val="{00000025-5C7D-4BFD-80E4-58F19ECD3E20}"/>
                </c:ext>
              </c:extLst>
            </c:dLbl>
            <c:dLbl>
              <c:idx val="2"/>
              <c:layout>
                <c:manualLayout>
                  <c:x val="7.5443897648797831E-2"/>
                  <c:y val="3.4346005975623796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r>
                      <a:rPr lang="en-US" sz="1400" b="1">
                        <a:solidFill>
                          <a:schemeClr val="tx1"/>
                        </a:solidFill>
                        <a:latin typeface="Segoe UI" panose="020B0502040204020203" pitchFamily="34" charset="0"/>
                        <a:cs typeface="Segoe UI" panose="020B0502040204020203" pitchFamily="34" charset="0"/>
                      </a:rPr>
                      <a:t>Migration</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6959730390347263"/>
                      <c:h val="0.14807724794121527"/>
                    </c:manualLayout>
                  </c15:layout>
                  <c15:showDataLabelsRange val="0"/>
                </c:ext>
                <c:ext xmlns:c16="http://schemas.microsoft.com/office/drawing/2014/chart" uri="{C3380CC4-5D6E-409C-BE32-E72D297353CC}">
                  <c16:uniqueId val="{00000026-5C7D-4BFD-80E4-58F19ECD3E20}"/>
                </c:ext>
              </c:extLst>
            </c:dLbl>
            <c:dLbl>
              <c:idx val="3"/>
              <c:delete val="1"/>
              <c:extLst>
                <c:ext xmlns:c15="http://schemas.microsoft.com/office/drawing/2012/chart" uri="{CE6537A1-D6FC-4f65-9D91-7224C49458BB}"/>
                <c:ext xmlns:c16="http://schemas.microsoft.com/office/drawing/2014/chart" uri="{C3380CC4-5D6E-409C-BE32-E72D297353CC}">
                  <c16:uniqueId val="{00000027-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28-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29-5C7D-4BFD-80E4-58F19ECD3E20}"/>
                </c:ext>
              </c:extLst>
            </c:dLbl>
            <c:dLbl>
              <c:idx val="6"/>
              <c:delete val="1"/>
              <c:extLst>
                <c:ext xmlns:c15="http://schemas.microsoft.com/office/drawing/2012/chart" uri="{CE6537A1-D6FC-4f65-9D91-7224C49458BB}"/>
                <c:ext xmlns:c16="http://schemas.microsoft.com/office/drawing/2014/chart" uri="{C3380CC4-5D6E-409C-BE32-E72D297353CC}">
                  <c16:uniqueId val="{0000002A-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2B-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2C-5C7D-4BFD-80E4-58F19ECD3E20}"/>
                </c:ext>
              </c:extLst>
            </c:dLbl>
            <c:dLbl>
              <c:idx val="9"/>
              <c:delete val="1"/>
              <c:extLst>
                <c:ext xmlns:c15="http://schemas.microsoft.com/office/drawing/2012/chart" uri="{CE6537A1-D6FC-4f65-9D91-7224C49458BB}"/>
                <c:ext xmlns:c16="http://schemas.microsoft.com/office/drawing/2014/chart" uri="{C3380CC4-5D6E-409C-BE32-E72D297353CC}">
                  <c16:uniqueId val="{0000002D-5C7D-4BFD-80E4-58F19ECD3E20}"/>
                </c:ext>
              </c:extLst>
            </c:dLbl>
            <c:dLbl>
              <c:idx val="10"/>
              <c:delete val="1"/>
              <c:extLst>
                <c:ext xmlns:c15="http://schemas.microsoft.com/office/drawing/2012/chart" uri="{CE6537A1-D6FC-4f65-9D91-7224C49458BB}"/>
                <c:ext xmlns:c16="http://schemas.microsoft.com/office/drawing/2014/chart" uri="{C3380CC4-5D6E-409C-BE32-E72D297353CC}">
                  <c16:uniqueId val="{0000002E-5C7D-4BFD-80E4-58F19ECD3E2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5C7D-4BFD-80E4-58F19ECD3E20}"/>
            </c:ext>
          </c:extLst>
        </c:ser>
        <c:ser>
          <c:idx val="5"/>
          <c:order val="6"/>
          <c:tx>
            <c:strRef>
              <c:f>'Business Case'!$B$41</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30-5C7D-4BFD-80E4-58F19ECD3E20}"/>
                </c:ext>
              </c:extLst>
            </c:dLbl>
            <c:dLbl>
              <c:idx val="1"/>
              <c:delete val="1"/>
              <c:extLst>
                <c:ext xmlns:c15="http://schemas.microsoft.com/office/drawing/2012/chart" uri="{CE6537A1-D6FC-4f65-9D91-7224C49458BB}"/>
                <c:ext xmlns:c16="http://schemas.microsoft.com/office/drawing/2014/chart" uri="{C3380CC4-5D6E-409C-BE32-E72D297353CC}">
                  <c16:uniqueId val="{00000031-5C7D-4BFD-80E4-58F19ECD3E20}"/>
                </c:ext>
              </c:extLst>
            </c:dLbl>
            <c:dLbl>
              <c:idx val="2"/>
              <c:delete val="1"/>
              <c:extLst>
                <c:ext xmlns:c15="http://schemas.microsoft.com/office/drawing/2012/chart" uri="{CE6537A1-D6FC-4f65-9D91-7224C49458BB}"/>
                <c:ext xmlns:c16="http://schemas.microsoft.com/office/drawing/2014/chart" uri="{C3380CC4-5D6E-409C-BE32-E72D297353CC}">
                  <c16:uniqueId val="{00000032-5C7D-4BFD-80E4-58F19ECD3E20}"/>
                </c:ext>
              </c:extLst>
            </c:dLbl>
            <c:dLbl>
              <c:idx val="3"/>
              <c:layout>
                <c:manualLayout>
                  <c:x val="-0.12565552048476794"/>
                  <c:y val="-0.10804119305172535"/>
                </c:manualLayout>
              </c:layout>
              <c:tx>
                <c:rich>
                  <a:bodyPr rot="0" spcFirstLastPara="1" vertOverflow="ellipsis" vert="horz" wrap="square" lIns="38100" tIns="19050" rIns="38100" bIns="19050" anchor="ctr" anchorCtr="1">
                    <a:noAutofit/>
                  </a:bodyPr>
                  <a:lstStyle/>
                  <a:p>
                    <a:pPr>
                      <a:defRPr sz="1400" b="1" i="0" u="none" strike="noStrike" kern="1200" baseline="0">
                        <a:solidFill>
                          <a:srgbClr val="00B050"/>
                        </a:solidFill>
                        <a:latin typeface="Segoe UI" panose="020B0502040204020203" pitchFamily="34" charset="0"/>
                        <a:ea typeface="+mn-ea"/>
                        <a:cs typeface="Segoe UI" panose="020B0502040204020203" pitchFamily="34" charset="0"/>
                      </a:defRPr>
                    </a:pPr>
                    <a:r>
                      <a:rPr lang="en-US" sz="1400" b="1">
                        <a:solidFill>
                          <a:srgbClr val="00B050"/>
                        </a:solidFill>
                        <a:latin typeface="Segoe UI" panose="020B0502040204020203" pitchFamily="34" charset="0"/>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rgbClr val="00B05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7829953704377584"/>
                      <c:h val="0.15548725389457158"/>
                    </c:manualLayout>
                  </c15:layout>
                  <c15:showDataLabelsRange val="0"/>
                </c:ext>
                <c:ext xmlns:c16="http://schemas.microsoft.com/office/drawing/2014/chart" uri="{C3380CC4-5D6E-409C-BE32-E72D297353CC}">
                  <c16:uniqueId val="{00000033-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34-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35-5C7D-4BFD-80E4-58F19ECD3E20}"/>
                </c:ext>
              </c:extLst>
            </c:dLbl>
            <c:dLbl>
              <c:idx val="6"/>
              <c:delete val="1"/>
              <c:extLst>
                <c:ext xmlns:c15="http://schemas.microsoft.com/office/drawing/2012/chart" uri="{CE6537A1-D6FC-4f65-9D91-7224C49458BB}"/>
                <c:ext xmlns:c16="http://schemas.microsoft.com/office/drawing/2014/chart" uri="{C3380CC4-5D6E-409C-BE32-E72D297353CC}">
                  <c16:uniqueId val="{00000036-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37-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38-5C7D-4BFD-80E4-58F19ECD3E20}"/>
                </c:ext>
              </c:extLst>
            </c:dLbl>
            <c:dLbl>
              <c:idx val="9"/>
              <c:delete val="1"/>
              <c:extLst>
                <c:ext xmlns:c15="http://schemas.microsoft.com/office/drawing/2012/chart" uri="{CE6537A1-D6FC-4f65-9D91-7224C49458BB}"/>
                <c:ext xmlns:c16="http://schemas.microsoft.com/office/drawing/2014/chart" uri="{C3380CC4-5D6E-409C-BE32-E72D297353CC}">
                  <c16:uniqueId val="{00000039-5C7D-4BFD-80E4-58F19ECD3E20}"/>
                </c:ext>
              </c:extLst>
            </c:dLbl>
            <c:dLbl>
              <c:idx val="10"/>
              <c:delete val="1"/>
              <c:extLst>
                <c:ext xmlns:c15="http://schemas.microsoft.com/office/drawing/2012/chart" uri="{CE6537A1-D6FC-4f65-9D91-7224C49458BB}"/>
                <c:ext xmlns:c16="http://schemas.microsoft.com/office/drawing/2014/chart" uri="{C3380CC4-5D6E-409C-BE32-E72D297353CC}">
                  <c16:uniqueId val="{0000003A-5C7D-4BFD-80E4-58F19ECD3E20}"/>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Case'!$C$41:$M$41</c:f>
              <c:numCache>
                <c:formatCode>"$"#,##0,,"M"_);\("$"#,##0,,"M"\)</c:formatCode>
                <c:ptCount val="11"/>
                <c:pt idx="1">
                  <c:v>-7500000</c:v>
                </c:pt>
                <c:pt idx="2">
                  <c:v>-4950000</c:v>
                </c:pt>
                <c:pt idx="3">
                  <c:v>-2550000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3B-5C7D-4BFD-80E4-58F19ECD3E20}"/>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28575" cap="rnd">
              <a:solidFill>
                <a:srgbClr val="0070C0"/>
              </a:solidFill>
              <a:prstDash val="dash"/>
              <a:round/>
            </a:ln>
            <a:effectLst/>
          </c:spPr>
          <c:marker>
            <c:symbol val="none"/>
          </c:marker>
          <c:dLbls>
            <c:dLbl>
              <c:idx val="7"/>
              <c:layout>
                <c:manualLayout>
                  <c:x val="-2.009318809280838E-3"/>
                  <c:y val="-2.0103547970932448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accent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C-5C7D-4BFD-80E4-58F19ECD3E20}"/>
                </c:ext>
              </c:extLst>
            </c:dLbl>
            <c:dLbl>
              <c:idx val="9"/>
              <c:layout>
                <c:manualLayout>
                  <c:x val="-8.1484206279516816E-2"/>
                  <c:y val="8.759391737645307E-2"/>
                </c:manualLayout>
              </c:layout>
              <c:tx>
                <c:rich>
                  <a:bodyPr rot="0" spcFirstLastPara="1" vertOverflow="clip" horzOverflow="clip" vert="horz" wrap="square" lIns="36576" tIns="18288" rIns="36576" bIns="18288" anchor="ctr" anchorCtr="1">
                    <a:spAutoFit/>
                  </a:bodyPr>
                  <a:lstStyle/>
                  <a:p>
                    <a:pPr>
                      <a:defRPr sz="1400" b="1" i="0" u="none" strike="noStrike" kern="1200" baseline="0">
                        <a:solidFill>
                          <a:schemeClr val="accent1"/>
                        </a:solidFill>
                        <a:latin typeface="Segoe UI" panose="020B0502040204020203" pitchFamily="34" charset="0"/>
                        <a:ea typeface="+mn-ea"/>
                        <a:cs typeface="Segoe UI" panose="020B0502040204020203" pitchFamily="34" charset="0"/>
                      </a:defRPr>
                    </a:pPr>
                    <a:r>
                      <a:rPr lang="en-US" sz="1400" b="1">
                        <a:solidFill>
                          <a:schemeClr val="accent1"/>
                        </a:solidFill>
                        <a:latin typeface="Segoe UI" panose="020B0502040204020203" pitchFamily="34" charset="0"/>
                        <a:cs typeface="Segoe UI" panose="020B0502040204020203" pitchFamily="34" charset="0"/>
                      </a:rPr>
                      <a:t>Azure</a:t>
                    </a:r>
                    <a:r>
                      <a:rPr lang="en-US" sz="1400" b="1" baseline="0">
                        <a:solidFill>
                          <a:schemeClr val="accent1"/>
                        </a:solidFill>
                        <a:latin typeface="Segoe UI" panose="020B0502040204020203" pitchFamily="34" charset="0"/>
                        <a:cs typeface="Segoe UI" panose="020B0502040204020203" pitchFamily="34" charset="0"/>
                      </a:rPr>
                      <a:t> case</a:t>
                    </a:r>
                    <a:endParaRPr lang="en-US" sz="1400" b="1">
                      <a:solidFill>
                        <a:schemeClr val="accent1"/>
                      </a:solidFill>
                      <a:latin typeface="Segoe UI" panose="020B0502040204020203" pitchFamily="34" charset="0"/>
                      <a:cs typeface="Segoe UI" panose="020B0502040204020203" pitchFamily="34" charset="0"/>
                    </a:endParaRPr>
                  </a:p>
                </c:rich>
              </c:tx>
              <c:spPr>
                <a:noFill/>
                <a:ln>
                  <a:solidFill>
                    <a:srgbClr val="0070C0"/>
                  </a:solidFill>
                </a:ln>
                <a:effectLst/>
              </c:spPr>
              <c:txPr>
                <a:bodyPr rot="0" spcFirstLastPara="1" vertOverflow="clip" horzOverflow="clip" vert="horz" wrap="square" lIns="36576" tIns="18288" rIns="36576" bIns="18288" anchor="ctr" anchorCtr="1">
                  <a:spAutoFit/>
                </a:bodyPr>
                <a:lstStyle/>
                <a:p>
                  <a:pPr>
                    <a:defRPr sz="1400" b="1" i="0" u="none" strike="noStrike" kern="1200" baseline="0">
                      <a:solidFill>
                        <a:schemeClr val="accent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6138611355024485"/>
                      <c:h val="6.8912203577255624E-2"/>
                    </c:manualLayout>
                  </c15:layout>
                  <c15:showDataLabelsRange val="0"/>
                </c:ext>
                <c:ext xmlns:c16="http://schemas.microsoft.com/office/drawing/2014/chart" uri="{C3380CC4-5D6E-409C-BE32-E72D297353CC}">
                  <c16:uniqueId val="{0000003D-5C7D-4BFD-80E4-58F19ECD3E2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86824801.185933873</c:v>
                </c:pt>
                <c:pt idx="2">
                  <c:v>85202519.602669701</c:v>
                </c:pt>
                <c:pt idx="3">
                  <c:v>81727483.727066338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F-5C7D-4BFD-80E4-58F19ECD3E20}"/>
            </c:ext>
          </c:extLst>
        </c:ser>
        <c:ser>
          <c:idx val="4"/>
          <c:order val="5"/>
          <c:tx>
            <c:strRef>
              <c:f>'Business Case'!$B$27</c:f>
              <c:strCache>
                <c:ptCount val="1"/>
                <c:pt idx="0">
                  <c:v>Status Quo CF</c:v>
                </c:pt>
              </c:strCache>
            </c:strRef>
          </c:tx>
          <c:spPr>
            <a:ln w="28575" cap="rnd">
              <a:solidFill>
                <a:srgbClr val="FF000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40-5C7D-4BFD-80E4-58F19ECD3E20}"/>
                </c:ext>
              </c:extLst>
            </c:dLbl>
            <c:dLbl>
              <c:idx val="1"/>
              <c:delete val="1"/>
              <c:extLst>
                <c:ext xmlns:c15="http://schemas.microsoft.com/office/drawing/2012/chart" uri="{CE6537A1-D6FC-4f65-9D91-7224C49458BB}"/>
                <c:ext xmlns:c16="http://schemas.microsoft.com/office/drawing/2014/chart" uri="{C3380CC4-5D6E-409C-BE32-E72D297353CC}">
                  <c16:uniqueId val="{00000041-5C7D-4BFD-80E4-58F19ECD3E20}"/>
                </c:ext>
              </c:extLst>
            </c:dLbl>
            <c:dLbl>
              <c:idx val="2"/>
              <c:delete val="1"/>
              <c:extLst>
                <c:ext xmlns:c15="http://schemas.microsoft.com/office/drawing/2012/chart" uri="{CE6537A1-D6FC-4f65-9D91-7224C49458BB}"/>
                <c:ext xmlns:c16="http://schemas.microsoft.com/office/drawing/2014/chart" uri="{C3380CC4-5D6E-409C-BE32-E72D297353CC}">
                  <c16:uniqueId val="{00000042-5C7D-4BFD-80E4-58F19ECD3E20}"/>
                </c:ext>
              </c:extLst>
            </c:dLbl>
            <c:dLbl>
              <c:idx val="3"/>
              <c:delete val="1"/>
              <c:extLst>
                <c:ext xmlns:c15="http://schemas.microsoft.com/office/drawing/2012/chart" uri="{CE6537A1-D6FC-4f65-9D91-7224C49458BB}"/>
                <c:ext xmlns:c16="http://schemas.microsoft.com/office/drawing/2014/chart" uri="{C3380CC4-5D6E-409C-BE32-E72D297353CC}">
                  <c16:uniqueId val="{00000043-5C7D-4BFD-80E4-58F19ECD3E20}"/>
                </c:ext>
              </c:extLst>
            </c:dLbl>
            <c:dLbl>
              <c:idx val="4"/>
              <c:delete val="1"/>
              <c:extLst>
                <c:ext xmlns:c15="http://schemas.microsoft.com/office/drawing/2012/chart" uri="{CE6537A1-D6FC-4f65-9D91-7224C49458BB}"/>
                <c:ext xmlns:c16="http://schemas.microsoft.com/office/drawing/2014/chart" uri="{C3380CC4-5D6E-409C-BE32-E72D297353CC}">
                  <c16:uniqueId val="{00000044-5C7D-4BFD-80E4-58F19ECD3E20}"/>
                </c:ext>
              </c:extLst>
            </c:dLbl>
            <c:dLbl>
              <c:idx val="5"/>
              <c:delete val="1"/>
              <c:extLst>
                <c:ext xmlns:c15="http://schemas.microsoft.com/office/drawing/2012/chart" uri="{CE6537A1-D6FC-4f65-9D91-7224C49458BB}"/>
                <c:ext xmlns:c16="http://schemas.microsoft.com/office/drawing/2014/chart" uri="{C3380CC4-5D6E-409C-BE32-E72D297353CC}">
                  <c16:uniqueId val="{00000045-5C7D-4BFD-80E4-58F19ECD3E20}"/>
                </c:ext>
              </c:extLst>
            </c:dLbl>
            <c:dLbl>
              <c:idx val="6"/>
              <c:delete val="1"/>
              <c:extLst>
                <c:ext xmlns:c15="http://schemas.microsoft.com/office/drawing/2012/chart" uri="{CE6537A1-D6FC-4f65-9D91-7224C49458BB}"/>
                <c:ext xmlns:c16="http://schemas.microsoft.com/office/drawing/2014/chart" uri="{C3380CC4-5D6E-409C-BE32-E72D297353CC}">
                  <c16:uniqueId val="{00000046-5C7D-4BFD-80E4-58F19ECD3E20}"/>
                </c:ext>
              </c:extLst>
            </c:dLbl>
            <c:dLbl>
              <c:idx val="7"/>
              <c:delete val="1"/>
              <c:extLst>
                <c:ext xmlns:c15="http://schemas.microsoft.com/office/drawing/2012/chart" uri="{CE6537A1-D6FC-4f65-9D91-7224C49458BB}"/>
                <c:ext xmlns:c16="http://schemas.microsoft.com/office/drawing/2014/chart" uri="{C3380CC4-5D6E-409C-BE32-E72D297353CC}">
                  <c16:uniqueId val="{00000047-5C7D-4BFD-80E4-58F19ECD3E20}"/>
                </c:ext>
              </c:extLst>
            </c:dLbl>
            <c:dLbl>
              <c:idx val="8"/>
              <c:delete val="1"/>
              <c:extLst>
                <c:ext xmlns:c15="http://schemas.microsoft.com/office/drawing/2012/chart" uri="{CE6537A1-D6FC-4f65-9D91-7224C49458BB}"/>
                <c:ext xmlns:c16="http://schemas.microsoft.com/office/drawing/2014/chart" uri="{C3380CC4-5D6E-409C-BE32-E72D297353CC}">
                  <c16:uniqueId val="{00000048-5C7D-4BFD-80E4-58F19ECD3E20}"/>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r>
                      <a:rPr lang="en-US" sz="1400" b="1">
                        <a:solidFill>
                          <a:srgbClr val="FF0000"/>
                        </a:solidFill>
                        <a:latin typeface="Segoe UI" panose="020B0502040204020203" pitchFamily="34" charset="0"/>
                        <a:cs typeface="Segoe UI" panose="020B0502040204020203" pitchFamily="34" charset="0"/>
                      </a:rPr>
                      <a:t>Status</a:t>
                    </a:r>
                    <a:r>
                      <a:rPr lang="en-US" sz="1400" b="1" baseline="0">
                        <a:solidFill>
                          <a:srgbClr val="FF0000"/>
                        </a:solidFill>
                        <a:latin typeface="Segoe UI" panose="020B0502040204020203" pitchFamily="34" charset="0"/>
                        <a:cs typeface="Segoe UI" panose="020B0502040204020203" pitchFamily="34" charset="0"/>
                      </a:rPr>
                      <a:t> Quo (On-prem)</a:t>
                    </a:r>
                    <a:endParaRPr lang="en-US" sz="1400" b="1">
                      <a:solidFill>
                        <a:srgbClr val="FF0000"/>
                      </a:solidFill>
                      <a:latin typeface="Segoe UI" panose="020B0502040204020203" pitchFamily="34" charset="0"/>
                      <a:cs typeface="Segoe UI" panose="020B0502040204020203" pitchFamily="34" charset="0"/>
                    </a:endParaRPr>
                  </a:p>
                </c:rich>
              </c:tx>
              <c:spPr>
                <a:solidFill>
                  <a:sysClr val="window" lastClr="FFFFFF"/>
                </a:solid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49-5C7D-4BFD-80E4-58F19ECD3E20}"/>
                </c:ext>
              </c:extLst>
            </c:dLbl>
            <c:dLbl>
              <c:idx val="10"/>
              <c:layout>
                <c:manualLayout>
                  <c:x val="-0.24284850345371767"/>
                  <c:y val="-4.4499839954549182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A-5C7D-4BFD-80E4-58F19ECD3E20}"/>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4B-5C7D-4BFD-80E4-58F19ECD3E20}"/>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01-C635-477C-8178-7D1F47693404}"/>
                </c:ext>
              </c:extLst>
            </c:dLbl>
            <c:dLbl>
              <c:idx val="2"/>
              <c:layout>
                <c:manualLayout>
                  <c:x val="-4.1523808474918107E-2"/>
                  <c:y val="1.0645565535191139E-2"/>
                </c:manualLayout>
              </c:layout>
              <c:tx>
                <c:rich>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r>
                      <a:rPr lang="en-US" sz="1200" b="1">
                        <a:solidFill>
                          <a:sysClr val="windowText" lastClr="000000"/>
                        </a:solidFill>
                        <a:latin typeface="Segoe UI" panose="020B0502040204020203" pitchFamily="34" charset="0"/>
                        <a:cs typeface="Segoe UI" panose="020B0502040204020203" pitchFamily="34" charset="0"/>
                      </a:rPr>
                      <a:t>Operating costs</a:t>
                    </a:r>
                    <a:r>
                      <a:rPr lang="en-US" sz="1200" b="1" baseline="0">
                        <a:solidFill>
                          <a:sysClr val="windowText" lastClr="000000"/>
                        </a:solidFill>
                        <a:latin typeface="Segoe UI" panose="020B0502040204020203" pitchFamily="34" charset="0"/>
                        <a:cs typeface="Segoe UI" panose="020B0502040204020203" pitchFamily="34" charset="0"/>
                      </a:rPr>
                      <a:t> </a:t>
                    </a:r>
                  </a:p>
                  <a:p>
                    <a:pPr>
                      <a:defRPr sz="1200" b="1">
                        <a:solidFill>
                          <a:sysClr val="windowText" lastClr="000000"/>
                        </a:solidFill>
                      </a:defRPr>
                    </a:pPr>
                    <a:r>
                      <a:rPr lang="en-US" sz="1200" b="1" baseline="0">
                        <a:solidFill>
                          <a:sysClr val="windowText" lastClr="000000"/>
                        </a:solidFill>
                        <a:latin typeface="Segoe UI" panose="020B0502040204020203" pitchFamily="34" charset="0"/>
                        <a:cs typeface="Segoe UI" panose="020B0502040204020203" pitchFamily="34" charset="0"/>
                      </a:rPr>
                      <a:t>(Opex)</a:t>
                    </a:r>
                    <a:endParaRPr lang="en-US" sz="1200" b="1">
                      <a:solidFill>
                        <a:sysClr val="windowText" lastClr="000000"/>
                      </a:solidFill>
                      <a:latin typeface="Segoe UI" panose="020B0502040204020203" pitchFamily="34" charset="0"/>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ysClr val="windowText" lastClr="00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8091949165084068"/>
                      <c:h val="0.31329899370067521"/>
                    </c:manualLayout>
                  </c15:layout>
                  <c15:showDataLabelsRange val="0"/>
                </c:ext>
                <c:ext xmlns:c16="http://schemas.microsoft.com/office/drawing/2014/chart" uri="{C3380CC4-5D6E-409C-BE32-E72D297353CC}">
                  <c16:uniqueId val="{00000002-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03-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04-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05-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06-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07-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08-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09-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0A-C635-477C-8178-7D1F47693404}"/>
                </c:ext>
              </c:extLst>
            </c:dLbl>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C635-477C-8178-7D1F47693404}"/>
            </c:ext>
          </c:extLst>
        </c:ser>
        <c:ser>
          <c:idx val="2"/>
          <c:order val="1"/>
          <c:tx>
            <c:strRef>
              <c:f>'Business Case'!$B$82</c:f>
              <c:strCache>
                <c:ptCount val="1"/>
                <c:pt idx="0">
                  <c:v>Azure costs</c:v>
                </c:pt>
              </c:strCache>
            </c:strRef>
          </c:tx>
          <c:spPr>
            <a:solidFill>
              <a:schemeClr val="bg2">
                <a:lumMod val="9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0D-C635-477C-8178-7D1F47693404}"/>
                </c:ext>
              </c:extLst>
            </c:dLbl>
            <c:dLbl>
              <c:idx val="2"/>
              <c:delete val="1"/>
              <c:extLst>
                <c:ext xmlns:c15="http://schemas.microsoft.com/office/drawing/2012/chart" uri="{CE6537A1-D6FC-4f65-9D91-7224C49458BB}"/>
                <c:ext xmlns:c16="http://schemas.microsoft.com/office/drawing/2014/chart" uri="{C3380CC4-5D6E-409C-BE32-E72D297353CC}">
                  <c16:uniqueId val="{0000000E-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0F-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10-C635-477C-8178-7D1F47693404}"/>
                </c:ext>
              </c:extLst>
            </c:dLbl>
            <c:dLbl>
              <c:idx val="5"/>
              <c:layout>
                <c:manualLayout>
                  <c:x val="7.0807816181516686E-2"/>
                  <c:y val="7.7702150488061464E-2"/>
                </c:manualLayout>
              </c:layout>
              <c:tx>
                <c:rich>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Segoe UI" panose="020B0502040204020203" pitchFamily="34" charset="0"/>
                        <a:ea typeface="+mn-ea"/>
                        <a:cs typeface="Segoe UI" panose="020B0502040204020203" pitchFamily="34" charset="0"/>
                      </a:defRPr>
                    </a:pPr>
                    <a:r>
                      <a:rPr lang="en-US" sz="1200" b="1">
                        <a:latin typeface="Segoe UI" panose="020B0502040204020203" pitchFamily="34" charset="0"/>
                        <a:cs typeface="Segoe UI" panose="020B0502040204020203" pitchFamily="34" charset="0"/>
                      </a:rPr>
                      <a:t>Azure</a:t>
                    </a:r>
                    <a:r>
                      <a:rPr lang="en-US" sz="1200" b="1" baseline="0">
                        <a:latin typeface="Segoe UI" panose="020B0502040204020203" pitchFamily="34" charset="0"/>
                        <a:cs typeface="Segoe UI" panose="020B0502040204020203" pitchFamily="34" charset="0"/>
                      </a:rPr>
                      <a:t> Costs </a:t>
                    </a:r>
                    <a:endParaRPr lang="en-US" sz="1200" b="1">
                      <a:latin typeface="Segoe UI" panose="020B0502040204020203" pitchFamily="34" charset="0"/>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12-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13-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14-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15-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16-C635-477C-8178-7D1F4769340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50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C635-477C-8178-7D1F47693404}"/>
            </c:ext>
          </c:extLst>
        </c:ser>
        <c:ser>
          <c:idx val="0"/>
          <c:order val="2"/>
          <c:tx>
            <c:strRef>
              <c:f>'Business Case'!$B$83</c:f>
              <c:strCache>
                <c:ptCount val="1"/>
                <c:pt idx="0">
                  <c:v>Migration</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19-C635-477C-8178-7D1F47693404}"/>
                </c:ext>
              </c:extLst>
            </c:dLbl>
            <c:dLbl>
              <c:idx val="2"/>
              <c:layout>
                <c:manualLayout>
                  <c:x val="6.3779598865317061E-2"/>
                  <c:y val="1.7662026239435229E-2"/>
                </c:manualLayout>
              </c:layout>
              <c:tx>
                <c:rich>
                  <a:bodyPr/>
                  <a:lstStyle/>
                  <a:p>
                    <a:r>
                      <a:rPr lang="en-US" sz="1200" b="1">
                        <a:solidFill>
                          <a:schemeClr val="tx1">
                            <a:lumMod val="50000"/>
                          </a:schemeClr>
                        </a:solidFill>
                      </a:rPr>
                      <a:t>Migration</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C635-477C-8178-7D1F47693404}"/>
                </c:ext>
              </c:extLst>
            </c:dLbl>
            <c:dLbl>
              <c:idx val="3"/>
              <c:delete val="1"/>
              <c:extLst>
                <c:ext xmlns:c15="http://schemas.microsoft.com/office/drawing/2012/chart" uri="{CE6537A1-D6FC-4f65-9D91-7224C49458BB}"/>
                <c:ext xmlns:c16="http://schemas.microsoft.com/office/drawing/2014/chart" uri="{C3380CC4-5D6E-409C-BE32-E72D297353CC}">
                  <c16:uniqueId val="{0000001B-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1C-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1D-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1E-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1F-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20-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21-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22-C635-477C-8178-7D1F47693404}"/>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C635-477C-8178-7D1F47693404}"/>
            </c:ext>
          </c:extLst>
        </c:ser>
        <c:ser>
          <c:idx val="5"/>
          <c:order val="5"/>
          <c:tx>
            <c:strRef>
              <c:f>'Business Case'!$B$84</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24-C635-477C-8178-7D1F47693404}"/>
                </c:ext>
              </c:extLst>
            </c:dLbl>
            <c:dLbl>
              <c:idx val="1"/>
              <c:delete val="1"/>
              <c:extLst>
                <c:ext xmlns:c15="http://schemas.microsoft.com/office/drawing/2012/chart" uri="{CE6537A1-D6FC-4f65-9D91-7224C49458BB}"/>
                <c:ext xmlns:c16="http://schemas.microsoft.com/office/drawing/2014/chart" uri="{C3380CC4-5D6E-409C-BE32-E72D297353CC}">
                  <c16:uniqueId val="{00000025-C635-477C-8178-7D1F47693404}"/>
                </c:ext>
              </c:extLst>
            </c:dLbl>
            <c:dLbl>
              <c:idx val="2"/>
              <c:delete val="1"/>
              <c:extLst>
                <c:ext xmlns:c15="http://schemas.microsoft.com/office/drawing/2012/chart" uri="{CE6537A1-D6FC-4f65-9D91-7224C49458BB}"/>
                <c:ext xmlns:c16="http://schemas.microsoft.com/office/drawing/2014/chart" uri="{C3380CC4-5D6E-409C-BE32-E72D297353CC}">
                  <c16:uniqueId val="{00000026-C635-477C-8178-7D1F47693404}"/>
                </c:ext>
              </c:extLst>
            </c:dLbl>
            <c:dLbl>
              <c:idx val="3"/>
              <c:layout>
                <c:manualLayout>
                  <c:x val="-5.8442738444404216E-2"/>
                  <c:y val="-5.2749615460378811E-2"/>
                </c:manualLayout>
              </c:layout>
              <c:tx>
                <c:rich>
                  <a:bodyPr rot="0" spcFirstLastPara="1" vertOverflow="ellipsis" vert="horz" wrap="square" lIns="38100" tIns="19050" rIns="38100" bIns="19050" anchor="ctr" anchorCtr="0">
                    <a:noAutofit/>
                  </a:bodyPr>
                  <a:lstStyle/>
                  <a:p>
                    <a:pPr algn="l">
                      <a:defRPr sz="12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200" b="1">
                        <a:solidFill>
                          <a:srgbClr val="00B050"/>
                        </a:solidFill>
                        <a:latin typeface="Segoe UI" panose="020B0502040204020203" pitchFamily="34" charset="0"/>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0">
                  <a:noAutofit/>
                </a:bodyPr>
                <a:lstStyle/>
                <a:p>
                  <a:pPr algn="l">
                    <a:defRPr sz="12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397943668040812"/>
                      <c:h val="0.11691052276432645"/>
                    </c:manualLayout>
                  </c15:layout>
                  <c15:showDataLabelsRange val="0"/>
                </c:ext>
                <c:ext xmlns:c16="http://schemas.microsoft.com/office/drawing/2014/chart" uri="{C3380CC4-5D6E-409C-BE32-E72D297353CC}">
                  <c16:uniqueId val="{00000027-C635-477C-8178-7D1F47693404}"/>
                </c:ext>
              </c:extLst>
            </c:dLbl>
            <c:dLbl>
              <c:idx val="4"/>
              <c:delete val="1"/>
              <c:extLst>
                <c:ext xmlns:c15="http://schemas.microsoft.com/office/drawing/2012/chart" uri="{CE6537A1-D6FC-4f65-9D91-7224C49458BB}"/>
                <c:ext xmlns:c16="http://schemas.microsoft.com/office/drawing/2014/chart" uri="{C3380CC4-5D6E-409C-BE32-E72D297353CC}">
                  <c16:uniqueId val="{00000028-C635-477C-8178-7D1F47693404}"/>
                </c:ext>
              </c:extLst>
            </c:dLbl>
            <c:dLbl>
              <c:idx val="5"/>
              <c:delete val="1"/>
              <c:extLst>
                <c:ext xmlns:c15="http://schemas.microsoft.com/office/drawing/2012/chart" uri="{CE6537A1-D6FC-4f65-9D91-7224C49458BB}"/>
                <c:ext xmlns:c16="http://schemas.microsoft.com/office/drawing/2014/chart" uri="{C3380CC4-5D6E-409C-BE32-E72D297353CC}">
                  <c16:uniqueId val="{00000029-C635-477C-8178-7D1F47693404}"/>
                </c:ext>
              </c:extLst>
            </c:dLbl>
            <c:dLbl>
              <c:idx val="6"/>
              <c:delete val="1"/>
              <c:extLst>
                <c:ext xmlns:c15="http://schemas.microsoft.com/office/drawing/2012/chart" uri="{CE6537A1-D6FC-4f65-9D91-7224C49458BB}"/>
                <c:ext xmlns:c16="http://schemas.microsoft.com/office/drawing/2014/chart" uri="{C3380CC4-5D6E-409C-BE32-E72D297353CC}">
                  <c16:uniqueId val="{0000002A-C635-477C-8178-7D1F47693404}"/>
                </c:ext>
              </c:extLst>
            </c:dLbl>
            <c:dLbl>
              <c:idx val="7"/>
              <c:delete val="1"/>
              <c:extLst>
                <c:ext xmlns:c15="http://schemas.microsoft.com/office/drawing/2012/chart" uri="{CE6537A1-D6FC-4f65-9D91-7224C49458BB}"/>
                <c:ext xmlns:c16="http://schemas.microsoft.com/office/drawing/2014/chart" uri="{C3380CC4-5D6E-409C-BE32-E72D297353CC}">
                  <c16:uniqueId val="{0000002B-C635-477C-8178-7D1F47693404}"/>
                </c:ext>
              </c:extLst>
            </c:dLbl>
            <c:dLbl>
              <c:idx val="8"/>
              <c:delete val="1"/>
              <c:extLst>
                <c:ext xmlns:c15="http://schemas.microsoft.com/office/drawing/2012/chart" uri="{CE6537A1-D6FC-4f65-9D91-7224C49458BB}"/>
                <c:ext xmlns:c16="http://schemas.microsoft.com/office/drawing/2014/chart" uri="{C3380CC4-5D6E-409C-BE32-E72D297353CC}">
                  <c16:uniqueId val="{0000002C-C635-477C-8178-7D1F47693404}"/>
                </c:ext>
              </c:extLst>
            </c:dLbl>
            <c:dLbl>
              <c:idx val="9"/>
              <c:delete val="1"/>
              <c:extLst>
                <c:ext xmlns:c15="http://schemas.microsoft.com/office/drawing/2012/chart" uri="{CE6537A1-D6FC-4f65-9D91-7224C49458BB}"/>
                <c:ext xmlns:c16="http://schemas.microsoft.com/office/drawing/2014/chart" uri="{C3380CC4-5D6E-409C-BE32-E72D297353CC}">
                  <c16:uniqueId val="{0000002D-C635-477C-8178-7D1F47693404}"/>
                </c:ext>
              </c:extLst>
            </c:dLbl>
            <c:dLbl>
              <c:idx val="10"/>
              <c:delete val="1"/>
              <c:extLst>
                <c:ext xmlns:c15="http://schemas.microsoft.com/office/drawing/2012/chart" uri="{CE6537A1-D6FC-4f65-9D91-7224C49458BB}"/>
                <c:ext xmlns:c16="http://schemas.microsoft.com/office/drawing/2014/chart" uri="{C3380CC4-5D6E-409C-BE32-E72D297353CC}">
                  <c16:uniqueId val="{0000002E-C635-477C-8178-7D1F47693404}"/>
                </c:ext>
              </c:extLst>
            </c:dLbl>
            <c:spPr>
              <a:noFill/>
              <a:ln>
                <a:noFill/>
              </a:ln>
              <a:effectLst/>
            </c:spPr>
            <c:txPr>
              <a:bodyPr rot="0" spcFirstLastPara="1" vertOverflow="ellipsis" vert="horz" wrap="square" lIns="38100" tIns="19050" rIns="38100" bIns="19050" anchor="ctr" anchorCtr="0">
                <a:spAutoFit/>
              </a:bodyPr>
              <a:lstStyle/>
              <a:p>
                <a:pPr algn="l">
                  <a:defRPr sz="1400" b="0"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Case'!$C$84:$M$84</c:f>
              <c:numCache>
                <c:formatCode>"$"#,##0,,"M"_);\("$"#,##0,,"M"\)</c:formatCode>
                <c:ptCount val="11"/>
                <c:pt idx="1">
                  <c:v>-7500000</c:v>
                </c:pt>
                <c:pt idx="2">
                  <c:v>-4950000</c:v>
                </c:pt>
                <c:pt idx="3">
                  <c:v>-2550000</c:v>
                </c:pt>
                <c:pt idx="4">
                  <c:v>0</c:v>
                </c:pt>
                <c:pt idx="5">
                  <c:v>0</c:v>
                </c:pt>
              </c:numCache>
            </c:numRef>
          </c:val>
          <c:extLst>
            <c:ext xmlns:c16="http://schemas.microsoft.com/office/drawing/2014/chart" uri="{C3380CC4-5D6E-409C-BE32-E72D297353CC}">
              <c16:uniqueId val="{0000002F-C635-477C-8178-7D1F47693404}"/>
            </c:ext>
          </c:extLst>
        </c:ser>
        <c:ser>
          <c:idx val="6"/>
          <c:order val="6"/>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C635-477C-8178-7D1F47693404}"/>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solidFill>
                <a:srgbClr val="0070C0"/>
              </a:solidFill>
              <a:prstDash val="dash"/>
              <a:round/>
            </a:ln>
            <a:effectLst/>
          </c:spPr>
          <c:marker>
            <c:symbol val="none"/>
          </c:marker>
          <c:dLbls>
            <c:dLbl>
              <c:idx val="8"/>
              <c:layout>
                <c:manualLayout>
                  <c:x val="-5.308511069353232E-2"/>
                  <c:y val="-0.10552902716171185"/>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292838273116815"/>
                      <c:h val="0.15341262530753283"/>
                    </c:manualLayout>
                  </c15:layout>
                  <c15:dlblFieldTable>
                    <c15:dlblFTEntry>
                      <c15:txfldGUID>{2CF56D8B-CAFD-4188-8192-35FFE595121C}</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1-C635-477C-8178-7D1F47693404}"/>
                </c:ext>
              </c:extLst>
            </c:dLbl>
            <c:dLbl>
              <c:idx val="9"/>
              <c:layout>
                <c:manualLayout>
                  <c:x val="-5.0305070069060646E-2"/>
                  <c:y val="0.12718307438903256"/>
                </c:manualLayout>
              </c:layout>
              <c:tx>
                <c:rich>
                  <a:bodyPr rot="0" spcFirstLastPara="1" vertOverflow="clip" horzOverflow="clip" vert="horz" wrap="square" lIns="38100" tIns="19050" rIns="38100" bIns="19050" anchor="ctr" anchorCtr="1">
                    <a:noAutofit/>
                  </a:bodyPr>
                  <a:lstStyle/>
                  <a:p>
                    <a:pPr>
                      <a:defRPr sz="1400" b="1" i="0" u="none" strike="noStrike" kern="1200" baseline="0">
                        <a:solidFill>
                          <a:srgbClr val="327CC0"/>
                        </a:solidFill>
                        <a:latin typeface="Segoe UI" panose="020B0502040204020203" pitchFamily="34" charset="0"/>
                        <a:ea typeface="+mn-ea"/>
                        <a:cs typeface="Segoe UI" panose="020B0502040204020203" pitchFamily="34" charset="0"/>
                      </a:defRPr>
                    </a:pPr>
                    <a:r>
                      <a:rPr lang="en-US" sz="1400" b="1">
                        <a:solidFill>
                          <a:srgbClr val="327CC0"/>
                        </a:solidFill>
                        <a:latin typeface="Segoe UI" panose="020B0502040204020203" pitchFamily="34" charset="0"/>
                        <a:cs typeface="Segoe UI" panose="020B0502040204020203" pitchFamily="34" charset="0"/>
                      </a:rPr>
                      <a:t>Azure</a:t>
                    </a:r>
                    <a:r>
                      <a:rPr lang="en-US" sz="1400" b="1" baseline="0">
                        <a:solidFill>
                          <a:srgbClr val="327CC0"/>
                        </a:solidFill>
                        <a:latin typeface="Segoe UI" panose="020B0502040204020203" pitchFamily="34" charset="0"/>
                        <a:cs typeface="Segoe UI" panose="020B0502040204020203" pitchFamily="34" charset="0"/>
                      </a:rPr>
                      <a:t> Case</a:t>
                    </a:r>
                    <a:endParaRPr lang="en-US" sz="1400" b="1">
                      <a:solidFill>
                        <a:srgbClr val="327CC0"/>
                      </a:solidFill>
                      <a:latin typeface="Segoe UI" panose="020B0502040204020203" pitchFamily="34" charset="0"/>
                      <a:cs typeface="Segoe UI" panose="020B0502040204020203" pitchFamily="34" charset="0"/>
                    </a:endParaRPr>
                  </a:p>
                </c:rich>
              </c:tx>
              <c:spPr>
                <a:noFill/>
                <a:ln>
                  <a:solidFill>
                    <a:srgbClr val="327CC0"/>
                  </a:solidFill>
                </a:ln>
                <a:effectLst/>
              </c:spPr>
              <c:txPr>
                <a:bodyPr rot="0" spcFirstLastPara="1" vertOverflow="clip" horzOverflow="clip" vert="horz" wrap="square" lIns="38100" tIns="19050" rIns="38100" bIns="19050" anchor="ctr" anchorCtr="1">
                  <a:noAutofit/>
                </a:bodyPr>
                <a:lstStyle/>
                <a:p>
                  <a:pPr>
                    <a:defRPr sz="1400" b="1" i="0" u="none" strike="noStrike" kern="1200" baseline="0">
                      <a:solidFill>
                        <a:srgbClr val="327CC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layout>
                    <c:manualLayout>
                      <c:w val="0.17152688533233845"/>
                      <c:h val="0.12477105747348038"/>
                    </c:manualLayout>
                  </c15:layout>
                  <c15:showDataLabelsRange val="0"/>
                </c:ext>
                <c:ext xmlns:c16="http://schemas.microsoft.com/office/drawing/2014/chart" uri="{C3380CC4-5D6E-409C-BE32-E72D297353CC}">
                  <c16:uniqueId val="{00000032-C635-477C-8178-7D1F47693404}"/>
                </c:ext>
              </c:extLst>
            </c:dLbl>
            <c:dLbl>
              <c:idx val="10"/>
              <c:layout>
                <c:manualLayout>
                  <c:x val="-0.25862982789560168"/>
                  <c:y val="4.790462579160676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27CC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3-C635-477C-8178-7D1F47693404}"/>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dk1">
                        <a:lumMod val="65000"/>
                        <a:lumOff val="35000"/>
                      </a:schemeClr>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98704801.185933873</c:v>
                </c:pt>
                <c:pt idx="2">
                  <c:v>111070439.6026697</c:v>
                </c:pt>
                <c:pt idx="3">
                  <c:v>108024403.72706634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C635-477C-8178-7D1F47693404}"/>
            </c:ext>
          </c:extLst>
        </c:ser>
        <c:ser>
          <c:idx val="4"/>
          <c:order val="4"/>
          <c:tx>
            <c:strRef>
              <c:f>'Business Case'!$B$72</c:f>
              <c:strCache>
                <c:ptCount val="1"/>
                <c:pt idx="0">
                  <c:v>Status Quo P&amp;L</c:v>
                </c:pt>
              </c:strCache>
            </c:strRef>
          </c:tx>
          <c:spPr>
            <a:ln w="28575" cap="rnd">
              <a:solidFill>
                <a:srgbClr val="FF0000"/>
              </a:solidFill>
              <a:prstDash val="sysDash"/>
              <a:round/>
            </a:ln>
            <a:effectLst/>
          </c:spPr>
          <c:marker>
            <c:symbol val="none"/>
          </c:marker>
          <c:dLbls>
            <c:dLbl>
              <c:idx val="9"/>
              <c:layout>
                <c:manualLayout>
                  <c:x val="-9.1724767876231864E-2"/>
                  <c:y val="-0.1058546419276018"/>
                </c:manualLayout>
              </c:layout>
              <c:tx>
                <c:rich>
                  <a:bodyPr/>
                  <a:lstStyle/>
                  <a:p>
                    <a:r>
                      <a:rPr lang="en-US" sz="1400">
                        <a:solidFill>
                          <a:srgbClr val="FF0000"/>
                        </a:solidFill>
                      </a:rPr>
                      <a:t>Status Quo</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C635-477C-8178-7D1F47693404}"/>
                </c:ext>
              </c:extLst>
            </c:dLbl>
            <c:dLbl>
              <c:idx val="10"/>
              <c:layout>
                <c:manualLayout>
                  <c:x val="-0.27290279815058172"/>
                  <c:y val="-7.2355478065524739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C635-477C-8178-7D1F47693404}"/>
                </c:ext>
              </c:extLst>
            </c:dLbl>
            <c:spPr>
              <a:no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C635-477C-8178-7D1F47693404}"/>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3648472178039E-3"/>
          <c:y val="1.8434982058993981E-3"/>
          <c:w val="0.99433396884670988"/>
          <c:h val="0.9121677973442861"/>
        </c:manualLayout>
      </c:layout>
      <c:areaChart>
        <c:grouping val="stacked"/>
        <c:varyColors val="0"/>
        <c:ser>
          <c:idx val="1"/>
          <c:order val="1"/>
          <c:tx>
            <c:strRef>
              <c:f>'Business Case'!$B$31</c:f>
              <c:strCache>
                <c:ptCount val="1"/>
                <c:pt idx="0">
                  <c:v>Capex</c:v>
                </c:pt>
              </c:strCache>
            </c:strRef>
          </c:tx>
          <c:spPr>
            <a:solidFill>
              <a:srgbClr val="327CC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94AD-4917-B7B2-33CBAD028BF6}"/>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egoe UI" panose="020B0502040204020203" pitchFamily="34" charset="0"/>
                        <a:ea typeface="+mn-ea"/>
                        <a:cs typeface="Segoe UI" panose="020B0502040204020203" pitchFamily="34" charset="0"/>
                      </a:defRPr>
                    </a:pPr>
                    <a:r>
                      <a:rPr lang="en-US" sz="1200" b="1">
                        <a:solidFill>
                          <a:schemeClr val="bg1"/>
                        </a:solidFill>
                        <a:latin typeface="Segoe UI" panose="020B0502040204020203" pitchFamily="34" charset="0"/>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94AD-4917-B7B2-33CBAD028BF6}"/>
                </c:ext>
              </c:extLst>
            </c:dLbl>
            <c:dLbl>
              <c:idx val="2"/>
              <c:delete val="1"/>
              <c:extLst>
                <c:ext xmlns:c15="http://schemas.microsoft.com/office/drawing/2012/chart" uri="{CE6537A1-D6FC-4f65-9D91-7224C49458BB}"/>
                <c:ext xmlns:c16="http://schemas.microsoft.com/office/drawing/2014/chart" uri="{C3380CC4-5D6E-409C-BE32-E72D297353CC}">
                  <c16:uniqueId val="{00000002-94AD-4917-B7B2-33CBAD028BF6}"/>
                </c:ext>
              </c:extLst>
            </c:dLbl>
            <c:dLbl>
              <c:idx val="3"/>
              <c:delete val="1"/>
              <c:extLst>
                <c:ext xmlns:c15="http://schemas.microsoft.com/office/drawing/2012/chart" uri="{CE6537A1-D6FC-4f65-9D91-7224C49458BB}"/>
                <c:ext xmlns:c16="http://schemas.microsoft.com/office/drawing/2014/chart" uri="{C3380CC4-5D6E-409C-BE32-E72D297353CC}">
                  <c16:uniqueId val="{00000003-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04-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05-94AD-4917-B7B2-33CBAD028BF6}"/>
                </c:ext>
              </c:extLst>
            </c:dLbl>
            <c:dLbl>
              <c:idx val="6"/>
              <c:delete val="1"/>
              <c:extLst>
                <c:ext xmlns:c15="http://schemas.microsoft.com/office/drawing/2012/chart" uri="{CE6537A1-D6FC-4f65-9D91-7224C49458BB}"/>
                <c:ext xmlns:c16="http://schemas.microsoft.com/office/drawing/2014/chart" uri="{C3380CC4-5D6E-409C-BE32-E72D297353CC}">
                  <c16:uniqueId val="{00000006-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07-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08-94AD-4917-B7B2-33CBAD028BF6}"/>
                </c:ext>
              </c:extLst>
            </c:dLbl>
            <c:dLbl>
              <c:idx val="9"/>
              <c:delete val="1"/>
              <c:extLst>
                <c:ext xmlns:c15="http://schemas.microsoft.com/office/drawing/2012/chart" uri="{CE6537A1-D6FC-4f65-9D91-7224C49458BB}"/>
                <c:ext xmlns:c16="http://schemas.microsoft.com/office/drawing/2014/chart" uri="{C3380CC4-5D6E-409C-BE32-E72D297353CC}">
                  <c16:uniqueId val="{00000009-94AD-4917-B7B2-33CBAD028BF6}"/>
                </c:ext>
              </c:extLst>
            </c:dLbl>
            <c:dLbl>
              <c:idx val="10"/>
              <c:delete val="1"/>
              <c:extLst>
                <c:ext xmlns:c15="http://schemas.microsoft.com/office/drawing/2012/chart" uri="{CE6537A1-D6FC-4f65-9D91-7224C49458BB}"/>
                <c:ext xmlns:c16="http://schemas.microsoft.com/office/drawing/2014/chart" uri="{C3380CC4-5D6E-409C-BE32-E72D297353CC}">
                  <c16:uniqueId val="{0000000A-94AD-4917-B7B2-33CBAD028BF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94AD-4917-B7B2-33CBAD028BF6}"/>
            </c:ext>
          </c:extLst>
        </c:ser>
        <c:ser>
          <c:idx val="2"/>
          <c:order val="2"/>
          <c:tx>
            <c:strRef>
              <c:f>'Business Case'!$B$39</c:f>
              <c:strCache>
                <c:ptCount val="1"/>
                <c:pt idx="0">
                  <c:v>Total Opex</c:v>
                </c:pt>
              </c:strCache>
            </c:strRef>
          </c:tx>
          <c:spPr>
            <a:solidFill>
              <a:srgbClr val="6DA6D9"/>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94AD-4917-B7B2-33CBAD028BF6}"/>
                </c:ext>
              </c:extLst>
            </c:dLbl>
            <c:dLbl>
              <c:idx val="1"/>
              <c:delete val="1"/>
              <c:extLst>
                <c:ext xmlns:c15="http://schemas.microsoft.com/office/drawing/2012/chart" uri="{CE6537A1-D6FC-4f65-9D91-7224C49458BB}"/>
                <c:ext xmlns:c16="http://schemas.microsoft.com/office/drawing/2014/chart" uri="{C3380CC4-5D6E-409C-BE32-E72D297353CC}">
                  <c16:uniqueId val="{0000000D-94AD-4917-B7B2-33CBAD028BF6}"/>
                </c:ext>
              </c:extLst>
            </c:dLbl>
            <c:dLbl>
              <c:idx val="2"/>
              <c:layout>
                <c:manualLayout>
                  <c:x val="-0.11961334978410502"/>
                  <c:y val="-0.23952522454180061"/>
                </c:manualLayout>
              </c:layout>
              <c:tx>
                <c:rich>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200" b="1">
                        <a:solidFill>
                          <a:schemeClr val="tx1"/>
                        </a:solidFill>
                        <a:latin typeface="Segoe UI" panose="020B0502040204020203" pitchFamily="34" charset="0"/>
                        <a:cs typeface="Segoe UI" panose="020B0502040204020203" pitchFamily="34" charset="0"/>
                      </a:rPr>
                      <a:t>Operating</a:t>
                    </a:r>
                  </a:p>
                  <a:p>
                    <a:pPr>
                      <a:defRPr sz="1200" b="1"/>
                    </a:pPr>
                    <a:r>
                      <a:rPr lang="en-US" sz="1200" b="1">
                        <a:solidFill>
                          <a:schemeClr val="tx1"/>
                        </a:solidFill>
                        <a:latin typeface="Segoe UI" panose="020B0502040204020203" pitchFamily="34" charset="0"/>
                        <a:cs typeface="Segoe UI" panose="020B0502040204020203" pitchFamily="34" charset="0"/>
                      </a:rPr>
                      <a:t>costs (Opex)</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689409325897113"/>
                      <c:h val="0.2232966170201785"/>
                    </c:manualLayout>
                  </c15:layout>
                  <c15:showDataLabelsRange val="0"/>
                </c:ext>
                <c:ext xmlns:c16="http://schemas.microsoft.com/office/drawing/2014/chart" uri="{C3380CC4-5D6E-409C-BE32-E72D297353CC}">
                  <c16:uniqueId val="{0000000E-94AD-4917-B7B2-33CBAD028BF6}"/>
                </c:ext>
              </c:extLst>
            </c:dLbl>
            <c:dLbl>
              <c:idx val="3"/>
              <c:delete val="1"/>
              <c:extLst>
                <c:ext xmlns:c15="http://schemas.microsoft.com/office/drawing/2012/chart" uri="{CE6537A1-D6FC-4f65-9D91-7224C49458BB}"/>
                <c:ext xmlns:c16="http://schemas.microsoft.com/office/drawing/2014/chart" uri="{C3380CC4-5D6E-409C-BE32-E72D297353CC}">
                  <c16:uniqueId val="{0000000F-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10-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11-94AD-4917-B7B2-33CBAD028BF6}"/>
                </c:ext>
              </c:extLst>
            </c:dLbl>
            <c:dLbl>
              <c:idx val="6"/>
              <c:delete val="1"/>
              <c:extLst>
                <c:ext xmlns:c15="http://schemas.microsoft.com/office/drawing/2012/chart" uri="{CE6537A1-D6FC-4f65-9D91-7224C49458BB}"/>
                <c:ext xmlns:c16="http://schemas.microsoft.com/office/drawing/2014/chart" uri="{C3380CC4-5D6E-409C-BE32-E72D297353CC}">
                  <c16:uniqueId val="{00000012-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13-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14-94AD-4917-B7B2-33CBAD028BF6}"/>
                </c:ext>
              </c:extLst>
            </c:dLbl>
            <c:dLbl>
              <c:idx val="9"/>
              <c:delete val="1"/>
              <c:extLst>
                <c:ext xmlns:c15="http://schemas.microsoft.com/office/drawing/2012/chart" uri="{CE6537A1-D6FC-4f65-9D91-7224C49458BB}"/>
                <c:ext xmlns:c16="http://schemas.microsoft.com/office/drawing/2014/chart" uri="{C3380CC4-5D6E-409C-BE32-E72D297353CC}">
                  <c16:uniqueId val="{00000015-94AD-4917-B7B2-33CBAD028BF6}"/>
                </c:ext>
              </c:extLst>
            </c:dLbl>
            <c:dLbl>
              <c:idx val="10"/>
              <c:delete val="1"/>
              <c:extLst>
                <c:ext xmlns:c15="http://schemas.microsoft.com/office/drawing/2012/chart" uri="{CE6537A1-D6FC-4f65-9D91-7224C49458BB}"/>
                <c:ext xmlns:c16="http://schemas.microsoft.com/office/drawing/2014/chart" uri="{C3380CC4-5D6E-409C-BE32-E72D297353CC}">
                  <c16:uniqueId val="{00000016-94AD-4917-B7B2-33CBAD028BF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94AD-4917-B7B2-33CBAD028BF6}"/>
            </c:ext>
          </c:extLst>
        </c:ser>
        <c:ser>
          <c:idx val="6"/>
          <c:order val="3"/>
          <c:tx>
            <c:strRef>
              <c:f>'Business Case'!$B$40</c:f>
              <c:strCache>
                <c:ptCount val="1"/>
                <c:pt idx="0">
                  <c:v>Azure Costs</c:v>
                </c:pt>
              </c:strCache>
            </c:strRef>
          </c:tx>
          <c:spPr>
            <a:solidFill>
              <a:schemeClr val="bg2">
                <a:lumMod val="90000"/>
              </a:schemeClr>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94AD-4917-B7B2-33CBAD028BF6}"/>
                </c:ext>
              </c:extLst>
            </c:dLbl>
            <c:dLbl>
              <c:idx val="1"/>
              <c:delete val="1"/>
              <c:extLst>
                <c:ext xmlns:c15="http://schemas.microsoft.com/office/drawing/2012/chart" uri="{CE6537A1-D6FC-4f65-9D91-7224C49458BB}"/>
                <c:ext xmlns:c16="http://schemas.microsoft.com/office/drawing/2014/chart" uri="{C3380CC4-5D6E-409C-BE32-E72D297353CC}">
                  <c16:uniqueId val="{00000019-94AD-4917-B7B2-33CBAD028BF6}"/>
                </c:ext>
              </c:extLst>
            </c:dLbl>
            <c:dLbl>
              <c:idx val="2"/>
              <c:delete val="1"/>
              <c:extLst>
                <c:ext xmlns:c15="http://schemas.microsoft.com/office/drawing/2012/chart" uri="{CE6537A1-D6FC-4f65-9D91-7224C49458BB}"/>
                <c:ext xmlns:c16="http://schemas.microsoft.com/office/drawing/2014/chart" uri="{C3380CC4-5D6E-409C-BE32-E72D297353CC}">
                  <c16:uniqueId val="{0000001A-94AD-4917-B7B2-33CBAD028BF6}"/>
                </c:ext>
              </c:extLst>
            </c:dLbl>
            <c:dLbl>
              <c:idx val="3"/>
              <c:delete val="1"/>
              <c:extLst>
                <c:ext xmlns:c15="http://schemas.microsoft.com/office/drawing/2012/chart" uri="{CE6537A1-D6FC-4f65-9D91-7224C49458BB}"/>
                <c:ext xmlns:c16="http://schemas.microsoft.com/office/drawing/2014/chart" uri="{C3380CC4-5D6E-409C-BE32-E72D297353CC}">
                  <c16:uniqueId val="{0000001B-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1C-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1D-94AD-4917-B7B2-33CBAD028BF6}"/>
                </c:ext>
              </c:extLst>
            </c:dLbl>
            <c:dLbl>
              <c:idx val="6"/>
              <c:layout>
                <c:manualLayout>
                  <c:x val="6.5528872092594156E-2"/>
                  <c:y val="6.6749591911315466E-3"/>
                </c:manualLayout>
              </c:layout>
              <c:tx>
                <c:rich>
                  <a:bodyPr rot="0" spcFirstLastPara="1" vertOverflow="ellipsis" vert="horz" wrap="square" lIns="38100" tIns="19050" rIns="38100" bIns="19050" anchor="ctr" anchorCtr="1">
                    <a:noAutofit/>
                  </a:bodyPr>
                  <a:lstStyle/>
                  <a:p>
                    <a:pPr>
                      <a:defRPr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sz="1200" b="1">
                        <a:solidFill>
                          <a:sysClr val="windowText" lastClr="000000"/>
                        </a:solidFill>
                        <a:latin typeface="Segoe UI" panose="020B0502040204020203" pitchFamily="34" charset="0"/>
                        <a:cs typeface="Segoe UI" panose="020B0502040204020203" pitchFamily="34" charset="0"/>
                      </a:rPr>
                      <a:t>Azure Costs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1F-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20-94AD-4917-B7B2-33CBAD028BF6}"/>
                </c:ext>
              </c:extLst>
            </c:dLbl>
            <c:dLbl>
              <c:idx val="9"/>
              <c:delete val="1"/>
              <c:extLst>
                <c:ext xmlns:c15="http://schemas.microsoft.com/office/drawing/2012/chart" uri="{CE6537A1-D6FC-4f65-9D91-7224C49458BB}"/>
                <c:ext xmlns:c16="http://schemas.microsoft.com/office/drawing/2014/chart" uri="{C3380CC4-5D6E-409C-BE32-E72D297353CC}">
                  <c16:uniqueId val="{00000021-94AD-4917-B7B2-33CBAD028BF6}"/>
                </c:ext>
              </c:extLst>
            </c:dLbl>
            <c:dLbl>
              <c:idx val="10"/>
              <c:delete val="1"/>
              <c:extLst>
                <c:ext xmlns:c15="http://schemas.microsoft.com/office/drawing/2012/chart" uri="{CE6537A1-D6FC-4f65-9D91-7224C49458BB}"/>
                <c:ext xmlns:c16="http://schemas.microsoft.com/office/drawing/2014/chart" uri="{C3380CC4-5D6E-409C-BE32-E72D297353CC}">
                  <c16:uniqueId val="{00000022-94AD-4917-B7B2-33CBAD028BF6}"/>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94AD-4917-B7B2-33CBAD028BF6}"/>
            </c:ext>
          </c:extLst>
        </c:ser>
        <c:ser>
          <c:idx val="0"/>
          <c:order val="4"/>
          <c:tx>
            <c:strRef>
              <c:f>'Business Case'!$B$42</c:f>
              <c:strCache>
                <c:ptCount val="1"/>
                <c:pt idx="0">
                  <c:v>Migration costs</c:v>
                </c:pt>
              </c:strCache>
            </c:strRef>
          </c:tx>
          <c:spPr>
            <a:solidFill>
              <a:schemeClr val="accent1">
                <a:lumMod val="20000"/>
                <a:lumOff val="80000"/>
              </a:schemeClr>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4-94AD-4917-B7B2-33CBAD028BF6}"/>
                </c:ext>
              </c:extLst>
            </c:dLbl>
            <c:dLbl>
              <c:idx val="1"/>
              <c:delete val="1"/>
              <c:extLst>
                <c:ext xmlns:c15="http://schemas.microsoft.com/office/drawing/2012/chart" uri="{CE6537A1-D6FC-4f65-9D91-7224C49458BB}"/>
                <c:ext xmlns:c16="http://schemas.microsoft.com/office/drawing/2014/chart" uri="{C3380CC4-5D6E-409C-BE32-E72D297353CC}">
                  <c16:uniqueId val="{00000025-94AD-4917-B7B2-33CBAD028BF6}"/>
                </c:ext>
              </c:extLst>
            </c:dLbl>
            <c:dLbl>
              <c:idx val="2"/>
              <c:layout>
                <c:manualLayout>
                  <c:x val="7.5443897648797831E-2"/>
                  <c:y val="3.4346005975623796E-2"/>
                </c:manualLayout>
              </c:layout>
              <c:tx>
                <c:rich>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r>
                      <a:rPr lang="en-US" sz="1200" b="1">
                        <a:solidFill>
                          <a:schemeClr val="tx1"/>
                        </a:solidFill>
                      </a:rPr>
                      <a:t>Migration</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6959730390347263"/>
                      <c:h val="0.14807724794121527"/>
                    </c:manualLayout>
                  </c15:layout>
                  <c15:showDataLabelsRange val="0"/>
                </c:ext>
                <c:ext xmlns:c16="http://schemas.microsoft.com/office/drawing/2014/chart" uri="{C3380CC4-5D6E-409C-BE32-E72D297353CC}">
                  <c16:uniqueId val="{00000026-94AD-4917-B7B2-33CBAD028BF6}"/>
                </c:ext>
              </c:extLst>
            </c:dLbl>
            <c:dLbl>
              <c:idx val="3"/>
              <c:delete val="1"/>
              <c:extLst>
                <c:ext xmlns:c15="http://schemas.microsoft.com/office/drawing/2012/chart" uri="{CE6537A1-D6FC-4f65-9D91-7224C49458BB}"/>
                <c:ext xmlns:c16="http://schemas.microsoft.com/office/drawing/2014/chart" uri="{C3380CC4-5D6E-409C-BE32-E72D297353CC}">
                  <c16:uniqueId val="{00000027-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28-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29-94AD-4917-B7B2-33CBAD028BF6}"/>
                </c:ext>
              </c:extLst>
            </c:dLbl>
            <c:dLbl>
              <c:idx val="6"/>
              <c:delete val="1"/>
              <c:extLst>
                <c:ext xmlns:c15="http://schemas.microsoft.com/office/drawing/2012/chart" uri="{CE6537A1-D6FC-4f65-9D91-7224C49458BB}"/>
                <c:ext xmlns:c16="http://schemas.microsoft.com/office/drawing/2014/chart" uri="{C3380CC4-5D6E-409C-BE32-E72D297353CC}">
                  <c16:uniqueId val="{0000002A-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2B-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2C-94AD-4917-B7B2-33CBAD028BF6}"/>
                </c:ext>
              </c:extLst>
            </c:dLbl>
            <c:dLbl>
              <c:idx val="9"/>
              <c:delete val="1"/>
              <c:extLst>
                <c:ext xmlns:c15="http://schemas.microsoft.com/office/drawing/2012/chart" uri="{CE6537A1-D6FC-4f65-9D91-7224C49458BB}"/>
                <c:ext xmlns:c16="http://schemas.microsoft.com/office/drawing/2014/chart" uri="{C3380CC4-5D6E-409C-BE32-E72D297353CC}">
                  <c16:uniqueId val="{0000002D-94AD-4917-B7B2-33CBAD028BF6}"/>
                </c:ext>
              </c:extLst>
            </c:dLbl>
            <c:dLbl>
              <c:idx val="10"/>
              <c:delete val="1"/>
              <c:extLst>
                <c:ext xmlns:c15="http://schemas.microsoft.com/office/drawing/2012/chart" uri="{CE6537A1-D6FC-4f65-9D91-7224C49458BB}"/>
                <c:ext xmlns:c16="http://schemas.microsoft.com/office/drawing/2014/chart" uri="{C3380CC4-5D6E-409C-BE32-E72D297353CC}">
                  <c16:uniqueId val="{0000002E-94AD-4917-B7B2-33CBAD028BF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94AD-4917-B7B2-33CBAD028BF6}"/>
            </c:ext>
          </c:extLst>
        </c:ser>
        <c:ser>
          <c:idx val="5"/>
          <c:order val="6"/>
          <c:tx>
            <c:strRef>
              <c:f>'Business Case'!$B$41</c:f>
              <c:strCache>
                <c:ptCount val="1"/>
                <c:pt idx="0">
                  <c:v>Microsoft investments</c:v>
                </c:pt>
              </c:strCache>
            </c:strRef>
          </c:tx>
          <c:spPr>
            <a:pattFill prst="ltUpDiag">
              <a:fgClr>
                <a:schemeClr val="accent1"/>
              </a:fgClr>
              <a:bgClr>
                <a:schemeClr val="bg1"/>
              </a:bgClr>
            </a:pattFill>
            <a:ln w="25400">
              <a:noFill/>
              <a:prstDash val="dash"/>
            </a:ln>
            <a:effectLst/>
          </c:spPr>
          <c:dLbls>
            <c:dLbl>
              <c:idx val="0"/>
              <c:delete val="1"/>
              <c:extLst>
                <c:ext xmlns:c15="http://schemas.microsoft.com/office/drawing/2012/chart" uri="{CE6537A1-D6FC-4f65-9D91-7224C49458BB}"/>
                <c:ext xmlns:c16="http://schemas.microsoft.com/office/drawing/2014/chart" uri="{C3380CC4-5D6E-409C-BE32-E72D297353CC}">
                  <c16:uniqueId val="{00000030-94AD-4917-B7B2-33CBAD028BF6}"/>
                </c:ext>
              </c:extLst>
            </c:dLbl>
            <c:dLbl>
              <c:idx val="1"/>
              <c:delete val="1"/>
              <c:extLst>
                <c:ext xmlns:c15="http://schemas.microsoft.com/office/drawing/2012/chart" uri="{CE6537A1-D6FC-4f65-9D91-7224C49458BB}"/>
                <c:ext xmlns:c16="http://schemas.microsoft.com/office/drawing/2014/chart" uri="{C3380CC4-5D6E-409C-BE32-E72D297353CC}">
                  <c16:uniqueId val="{00000031-94AD-4917-B7B2-33CBAD028BF6}"/>
                </c:ext>
              </c:extLst>
            </c:dLbl>
            <c:dLbl>
              <c:idx val="2"/>
              <c:delete val="1"/>
              <c:extLst>
                <c:ext xmlns:c15="http://schemas.microsoft.com/office/drawing/2012/chart" uri="{CE6537A1-D6FC-4f65-9D91-7224C49458BB}"/>
                <c:ext xmlns:c16="http://schemas.microsoft.com/office/drawing/2014/chart" uri="{C3380CC4-5D6E-409C-BE32-E72D297353CC}">
                  <c16:uniqueId val="{00000032-94AD-4917-B7B2-33CBAD028BF6}"/>
                </c:ext>
              </c:extLst>
            </c:dLbl>
            <c:dLbl>
              <c:idx val="3"/>
              <c:layout>
                <c:manualLayout>
                  <c:x val="-0.12569205833573788"/>
                  <c:y val="-0.13963251843065924"/>
                </c:manualLayout>
              </c:layout>
              <c:tx>
                <c:rich>
                  <a:bodyPr rot="0" spcFirstLastPara="1" vertOverflow="ellipsis" vert="horz" wrap="square" lIns="38100" tIns="19050" rIns="38100" bIns="19050" anchor="ctr" anchorCtr="1">
                    <a:noAutofit/>
                  </a:bodyPr>
                  <a:lstStyle/>
                  <a:p>
                    <a:pPr>
                      <a:defRPr sz="1200" b="1" i="0" u="none" strike="noStrike" kern="1200" baseline="0">
                        <a:solidFill>
                          <a:srgbClr val="00B050"/>
                        </a:solidFill>
                        <a:latin typeface="Segoe UI Light" panose="020B0502040204020203" pitchFamily="34" charset="0"/>
                        <a:ea typeface="+mn-ea"/>
                        <a:cs typeface="Segoe UI Light" panose="020B0502040204020203" pitchFamily="34" charset="0"/>
                      </a:defRPr>
                    </a:pPr>
                    <a:r>
                      <a:rPr lang="en-US" sz="1200" b="1">
                        <a:solidFill>
                          <a:srgbClr val="00B050"/>
                        </a:solidFill>
                        <a:latin typeface="Segoe UI" panose="020B0502040204020203" pitchFamily="34" charset="0"/>
                        <a:cs typeface="Segoe UI" panose="020B0502040204020203" pitchFamily="34" charset="0"/>
                      </a:rPr>
                      <a:t>Microsoft Investments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9134827545167555"/>
                      <c:h val="0.15548728609328702"/>
                    </c:manualLayout>
                  </c15:layout>
                  <c15:showDataLabelsRange val="0"/>
                </c:ext>
                <c:ext xmlns:c16="http://schemas.microsoft.com/office/drawing/2014/chart" uri="{C3380CC4-5D6E-409C-BE32-E72D297353CC}">
                  <c16:uniqueId val="{00000033-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34-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35-94AD-4917-B7B2-33CBAD028BF6}"/>
                </c:ext>
              </c:extLst>
            </c:dLbl>
            <c:dLbl>
              <c:idx val="6"/>
              <c:delete val="1"/>
              <c:extLst>
                <c:ext xmlns:c15="http://schemas.microsoft.com/office/drawing/2012/chart" uri="{CE6537A1-D6FC-4f65-9D91-7224C49458BB}"/>
                <c:ext xmlns:c16="http://schemas.microsoft.com/office/drawing/2014/chart" uri="{C3380CC4-5D6E-409C-BE32-E72D297353CC}">
                  <c16:uniqueId val="{00000036-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37-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38-94AD-4917-B7B2-33CBAD028BF6}"/>
                </c:ext>
              </c:extLst>
            </c:dLbl>
            <c:dLbl>
              <c:idx val="9"/>
              <c:delete val="1"/>
              <c:extLst>
                <c:ext xmlns:c15="http://schemas.microsoft.com/office/drawing/2012/chart" uri="{CE6537A1-D6FC-4f65-9D91-7224C49458BB}"/>
                <c:ext xmlns:c16="http://schemas.microsoft.com/office/drawing/2014/chart" uri="{C3380CC4-5D6E-409C-BE32-E72D297353CC}">
                  <c16:uniqueId val="{00000039-94AD-4917-B7B2-33CBAD028BF6}"/>
                </c:ext>
              </c:extLst>
            </c:dLbl>
            <c:dLbl>
              <c:idx val="10"/>
              <c:delete val="1"/>
              <c:extLst>
                <c:ext xmlns:c15="http://schemas.microsoft.com/office/drawing/2012/chart" uri="{CE6537A1-D6FC-4f65-9D91-7224C49458BB}"/>
                <c:ext xmlns:c16="http://schemas.microsoft.com/office/drawing/2014/chart" uri="{C3380CC4-5D6E-409C-BE32-E72D297353CC}">
                  <c16:uniqueId val="{0000003A-94AD-4917-B7B2-33CBAD028BF6}"/>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00B05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Case'!$C$41:$M$41</c:f>
              <c:numCache>
                <c:formatCode>"$"#,##0,,"M"_);\("$"#,##0,,"M"\)</c:formatCode>
                <c:ptCount val="11"/>
                <c:pt idx="1">
                  <c:v>-7500000</c:v>
                </c:pt>
                <c:pt idx="2">
                  <c:v>-4950000</c:v>
                </c:pt>
                <c:pt idx="3">
                  <c:v>-2550000</c:v>
                </c:pt>
                <c:pt idx="4">
                  <c:v>0</c:v>
                </c:pt>
                <c:pt idx="5">
                  <c:v>0</c:v>
                </c:pt>
                <c:pt idx="6">
                  <c:v>0</c:v>
                </c:pt>
                <c:pt idx="7">
                  <c:v>0</c:v>
                </c:pt>
                <c:pt idx="8">
                  <c:v>0</c:v>
                </c:pt>
                <c:pt idx="9">
                  <c:v>0</c:v>
                </c:pt>
                <c:pt idx="10">
                  <c:v>0</c:v>
                </c:pt>
              </c:numCache>
            </c:numRef>
          </c:val>
          <c:extLst>
            <c:ext xmlns:c16="http://schemas.microsoft.com/office/drawing/2014/chart" uri="{C3380CC4-5D6E-409C-BE32-E72D297353CC}">
              <c16:uniqueId val="{0000003B-94AD-4917-B7B2-33CBAD028BF6}"/>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28575" cap="rnd">
              <a:solidFill>
                <a:srgbClr val="0070C0"/>
              </a:solidFill>
              <a:prstDash val="dash"/>
              <a:round/>
            </a:ln>
            <a:effectLst/>
          </c:spPr>
          <c:marker>
            <c:symbol val="none"/>
          </c:marker>
          <c:dLbls>
            <c:dLbl>
              <c:idx val="7"/>
              <c:layout>
                <c:manualLayout>
                  <c:x val="-3.696751141969043E-2"/>
                  <c:y val="-0.11160292710217593"/>
                </c:manualLayout>
              </c:layout>
              <c:tx>
                <c:strRef>
                  <c:f>'Business Case'!$B$143</c:f>
                  <c:strCache>
                    <c:ptCount val="1"/>
                    <c:pt idx="0">
                      <c:v>Annual Savings: 34% / $32M</c:v>
                    </c:pt>
                  </c:strCache>
                </c:strRef>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0336011323055332"/>
                      <c:h val="0.13522156867558779"/>
                    </c:manualLayout>
                  </c15:layout>
                  <c15:dlblFieldTable>
                    <c15:dlblFTEntry>
                      <c15:txfldGUID>{7E18647F-36B3-4795-B8D8-19DEA76A2665}</c15:txfldGUID>
                      <c15:f>'Business Case'!$B$143</c15:f>
                      <c15:dlblFieldTableCache>
                        <c:ptCount val="1"/>
                        <c:pt idx="0">
                          <c:v>Annual Savings: 34% / $32M</c:v>
                        </c:pt>
                      </c15:dlblFieldTableCache>
                    </c15:dlblFTEntry>
                  </c15:dlblFieldTable>
                  <c15:showDataLabelsRange val="0"/>
                </c:ext>
                <c:ext xmlns:c16="http://schemas.microsoft.com/office/drawing/2014/chart" uri="{C3380CC4-5D6E-409C-BE32-E72D297353CC}">
                  <c16:uniqueId val="{0000003C-94AD-4917-B7B2-33CBAD028BF6}"/>
                </c:ext>
              </c:extLst>
            </c:dLbl>
            <c:dLbl>
              <c:idx val="9"/>
              <c:layout>
                <c:manualLayout>
                  <c:x val="-5.6410376783938079E-2"/>
                  <c:y val="8.322019626983003E-2"/>
                </c:manualLayout>
              </c:layout>
              <c:tx>
                <c:rich>
                  <a:bodyPr rot="0" spcFirstLastPara="1" vertOverflow="clip" horzOverflow="clip" vert="horz" wrap="square" lIns="38100" tIns="19050" rIns="38100" bIns="19050" anchor="ctr" anchorCtr="1">
                    <a:spAutoFit/>
                  </a:bodyPr>
                  <a:lstStyle/>
                  <a:p>
                    <a:pPr>
                      <a:defRPr sz="1400" b="0" i="0" u="none" strike="noStrike" kern="1200" baseline="0">
                        <a:solidFill>
                          <a:srgbClr val="0070C0"/>
                        </a:solidFill>
                        <a:latin typeface="Segoe UI" panose="020B0502040204020203" pitchFamily="34" charset="0"/>
                        <a:ea typeface="+mn-ea"/>
                        <a:cs typeface="Segoe UI" panose="020B0502040204020203" pitchFamily="34" charset="0"/>
                      </a:defRPr>
                    </a:pPr>
                    <a:r>
                      <a:rPr lang="en-US" sz="1400" b="1">
                        <a:solidFill>
                          <a:srgbClr val="0070C0"/>
                        </a:solidFill>
                        <a:latin typeface="Segoe UI" panose="020B0502040204020203" pitchFamily="34" charset="0"/>
                        <a:cs typeface="Segoe UI" panose="020B0502040204020203" pitchFamily="34" charset="0"/>
                      </a:rPr>
                      <a:t>Azure Case</a:t>
                    </a:r>
                  </a:p>
                </c:rich>
              </c:tx>
              <c:spPr>
                <a:noFill/>
                <a:ln>
                  <a:solidFill>
                    <a:srgbClr val="4472C4"/>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rgbClr val="0070C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3D-94AD-4917-B7B2-33CBAD028BF6}"/>
                </c:ext>
              </c:extLst>
            </c:dLbl>
            <c:dLbl>
              <c:idx val="10"/>
              <c:layout>
                <c:manualLayout>
                  <c:x val="-0.23777559056072778"/>
                  <c:y val="3.7474050508491674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327CC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E-94AD-4917-B7B2-33CBAD028BF6}"/>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0" i="0" u="none" strike="noStrike" kern="1200" baseline="0">
                    <a:solidFill>
                      <a:schemeClr val="dk1">
                        <a:lumMod val="65000"/>
                        <a:lumOff val="35000"/>
                      </a:schemeClr>
                    </a:solidFill>
                    <a:latin typeface="Segoe UI" panose="020B0502040204020203" pitchFamily="34" charset="0"/>
                    <a:ea typeface="+mn-ea"/>
                    <a:cs typeface="Segoe UI"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86824801.185933873</c:v>
                </c:pt>
                <c:pt idx="2">
                  <c:v>85202519.602669701</c:v>
                </c:pt>
                <c:pt idx="3">
                  <c:v>81727483.727066338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F-94AD-4917-B7B2-33CBAD028BF6}"/>
            </c:ext>
          </c:extLst>
        </c:ser>
        <c:ser>
          <c:idx val="4"/>
          <c:order val="5"/>
          <c:tx>
            <c:strRef>
              <c:f>'Business Case'!$B$27</c:f>
              <c:strCache>
                <c:ptCount val="1"/>
                <c:pt idx="0">
                  <c:v>Status Quo CF</c:v>
                </c:pt>
              </c:strCache>
            </c:strRef>
          </c:tx>
          <c:spPr>
            <a:ln w="28575" cap="rnd">
              <a:solidFill>
                <a:srgbClr val="FF0000"/>
              </a:solid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40-94AD-4917-B7B2-33CBAD028BF6}"/>
                </c:ext>
              </c:extLst>
            </c:dLbl>
            <c:dLbl>
              <c:idx val="1"/>
              <c:delete val="1"/>
              <c:extLst>
                <c:ext xmlns:c15="http://schemas.microsoft.com/office/drawing/2012/chart" uri="{CE6537A1-D6FC-4f65-9D91-7224C49458BB}"/>
                <c:ext xmlns:c16="http://schemas.microsoft.com/office/drawing/2014/chart" uri="{C3380CC4-5D6E-409C-BE32-E72D297353CC}">
                  <c16:uniqueId val="{00000041-94AD-4917-B7B2-33CBAD028BF6}"/>
                </c:ext>
              </c:extLst>
            </c:dLbl>
            <c:dLbl>
              <c:idx val="2"/>
              <c:delete val="1"/>
              <c:extLst>
                <c:ext xmlns:c15="http://schemas.microsoft.com/office/drawing/2012/chart" uri="{CE6537A1-D6FC-4f65-9D91-7224C49458BB}"/>
                <c:ext xmlns:c16="http://schemas.microsoft.com/office/drawing/2014/chart" uri="{C3380CC4-5D6E-409C-BE32-E72D297353CC}">
                  <c16:uniqueId val="{00000042-94AD-4917-B7B2-33CBAD028BF6}"/>
                </c:ext>
              </c:extLst>
            </c:dLbl>
            <c:dLbl>
              <c:idx val="3"/>
              <c:delete val="1"/>
              <c:extLst>
                <c:ext xmlns:c15="http://schemas.microsoft.com/office/drawing/2012/chart" uri="{CE6537A1-D6FC-4f65-9D91-7224C49458BB}"/>
                <c:ext xmlns:c16="http://schemas.microsoft.com/office/drawing/2014/chart" uri="{C3380CC4-5D6E-409C-BE32-E72D297353CC}">
                  <c16:uniqueId val="{00000043-94AD-4917-B7B2-33CBAD028BF6}"/>
                </c:ext>
              </c:extLst>
            </c:dLbl>
            <c:dLbl>
              <c:idx val="4"/>
              <c:delete val="1"/>
              <c:extLst>
                <c:ext xmlns:c15="http://schemas.microsoft.com/office/drawing/2012/chart" uri="{CE6537A1-D6FC-4f65-9D91-7224C49458BB}"/>
                <c:ext xmlns:c16="http://schemas.microsoft.com/office/drawing/2014/chart" uri="{C3380CC4-5D6E-409C-BE32-E72D297353CC}">
                  <c16:uniqueId val="{00000044-94AD-4917-B7B2-33CBAD028BF6}"/>
                </c:ext>
              </c:extLst>
            </c:dLbl>
            <c:dLbl>
              <c:idx val="5"/>
              <c:delete val="1"/>
              <c:extLst>
                <c:ext xmlns:c15="http://schemas.microsoft.com/office/drawing/2012/chart" uri="{CE6537A1-D6FC-4f65-9D91-7224C49458BB}"/>
                <c:ext xmlns:c16="http://schemas.microsoft.com/office/drawing/2014/chart" uri="{C3380CC4-5D6E-409C-BE32-E72D297353CC}">
                  <c16:uniqueId val="{00000045-94AD-4917-B7B2-33CBAD028BF6}"/>
                </c:ext>
              </c:extLst>
            </c:dLbl>
            <c:dLbl>
              <c:idx val="6"/>
              <c:delete val="1"/>
              <c:extLst>
                <c:ext xmlns:c15="http://schemas.microsoft.com/office/drawing/2012/chart" uri="{CE6537A1-D6FC-4f65-9D91-7224C49458BB}"/>
                <c:ext xmlns:c16="http://schemas.microsoft.com/office/drawing/2014/chart" uri="{C3380CC4-5D6E-409C-BE32-E72D297353CC}">
                  <c16:uniqueId val="{00000046-94AD-4917-B7B2-33CBAD028BF6}"/>
                </c:ext>
              </c:extLst>
            </c:dLbl>
            <c:dLbl>
              <c:idx val="7"/>
              <c:delete val="1"/>
              <c:extLst>
                <c:ext xmlns:c15="http://schemas.microsoft.com/office/drawing/2012/chart" uri="{CE6537A1-D6FC-4f65-9D91-7224C49458BB}"/>
                <c:ext xmlns:c16="http://schemas.microsoft.com/office/drawing/2014/chart" uri="{C3380CC4-5D6E-409C-BE32-E72D297353CC}">
                  <c16:uniqueId val="{00000047-94AD-4917-B7B2-33CBAD028BF6}"/>
                </c:ext>
              </c:extLst>
            </c:dLbl>
            <c:dLbl>
              <c:idx val="8"/>
              <c:delete val="1"/>
              <c:extLst>
                <c:ext xmlns:c15="http://schemas.microsoft.com/office/drawing/2012/chart" uri="{CE6537A1-D6FC-4f65-9D91-7224C49458BB}"/>
                <c:ext xmlns:c16="http://schemas.microsoft.com/office/drawing/2014/chart" uri="{C3380CC4-5D6E-409C-BE32-E72D297353CC}">
                  <c16:uniqueId val="{00000048-94AD-4917-B7B2-33CBAD028BF6}"/>
                </c:ext>
              </c:extLst>
            </c:dLbl>
            <c:dLbl>
              <c:idx val="9"/>
              <c:layout>
                <c:manualLayout>
                  <c:x val="-6.56043304002214E-2"/>
                  <c:y val="-0.10287011152696807"/>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r>
                      <a:rPr lang="en-US" sz="1400" b="1">
                        <a:solidFill>
                          <a:srgbClr val="FF0000"/>
                        </a:solidFill>
                        <a:latin typeface="Segoe UI" panose="020B0502040204020203" pitchFamily="34" charset="0"/>
                        <a:cs typeface="Segoe UI" panose="020B0502040204020203" pitchFamily="34" charset="0"/>
                      </a:rPr>
                      <a:t>Status</a:t>
                    </a:r>
                    <a:r>
                      <a:rPr lang="en-US" sz="1400" b="1" baseline="0">
                        <a:solidFill>
                          <a:srgbClr val="FF0000"/>
                        </a:solidFill>
                        <a:latin typeface="Segoe UI" panose="020B0502040204020203" pitchFamily="34" charset="0"/>
                        <a:cs typeface="Segoe UI" panose="020B0502040204020203" pitchFamily="34" charset="0"/>
                      </a:rPr>
                      <a:t> Quo</a:t>
                    </a:r>
                    <a:endParaRPr lang="en-US" sz="1400" b="1">
                      <a:solidFill>
                        <a:srgbClr val="FF0000"/>
                      </a:solidFill>
                      <a:latin typeface="Segoe UI" panose="020B0502040204020203" pitchFamily="34" charset="0"/>
                      <a:cs typeface="Segoe UI" panose="020B0502040204020203" pitchFamily="34" charset="0"/>
                    </a:endParaRPr>
                  </a:p>
                </c:rich>
              </c:tx>
              <c:spPr>
                <a:solidFill>
                  <a:sysClr val="window" lastClr="FFFFFF"/>
                </a:solidFill>
                <a:ln>
                  <a:solidFill>
                    <a:srgbClr val="FF0000"/>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49-94AD-4917-B7B2-33CBAD028BF6}"/>
                </c:ext>
              </c:extLst>
            </c:dLbl>
            <c:dLbl>
              <c:idx val="10"/>
              <c:layout>
                <c:manualLayout>
                  <c:x val="-0.24284850345371767"/>
                  <c:y val="-4.4499839954549182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A-94AD-4917-B7B2-33CBAD028BF6}"/>
                </c:ext>
              </c:extLst>
            </c:dLbl>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panose="020B0502040204020203" pitchFamily="34" charset="0"/>
                    <a:ea typeface="+mn-ea"/>
                    <a:cs typeface="Segoe UI"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4B-94AD-4917-B7B2-33CBAD028BF6}"/>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3.9565955213487613E-3"/>
          <c:y val="8.2716111608005169E-2"/>
          <c:w val="0.91295744073691465"/>
          <c:h val="0.88451453116371659"/>
        </c:manualLayout>
      </c:layout>
      <c:barChart>
        <c:barDir val="col"/>
        <c:grouping val="percentStacked"/>
        <c:varyColors val="0"/>
        <c:ser>
          <c:idx val="0"/>
          <c:order val="0"/>
          <c:tx>
            <c:strRef>
              <c:f>Sheet2!$C$10</c:f>
              <c:strCache>
                <c:ptCount val="1"/>
                <c:pt idx="0">
                  <c:v>Utilized</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Sheet2!$D$10</c:f>
              <c:numCache>
                <c:formatCode>#\ "MW"</c:formatCode>
                <c:ptCount val="1"/>
                <c:pt idx="0">
                  <c:v>3</c:v>
                </c:pt>
              </c:numCache>
            </c:numRef>
          </c:val>
          <c:extLst>
            <c:ext xmlns:c16="http://schemas.microsoft.com/office/drawing/2014/chart" uri="{C3380CC4-5D6E-409C-BE32-E72D297353CC}">
              <c16:uniqueId val="{00000000-BA39-4EC2-B5FE-F910D8F16661}"/>
            </c:ext>
          </c:extLst>
        </c:ser>
        <c:ser>
          <c:idx val="1"/>
          <c:order val="1"/>
          <c:tx>
            <c:strRef>
              <c:f>Sheet2!$C$11</c:f>
              <c:strCache>
                <c:ptCount val="1"/>
                <c:pt idx="0">
                  <c:v>Empty</c:v>
                </c:pt>
              </c:strCache>
            </c:strRef>
          </c:tx>
          <c:spPr>
            <a:noFill/>
            <a:ln w="12700">
              <a:solidFill>
                <a:srgbClr val="00B0F0"/>
              </a:solidFill>
              <a:prstDash val="sysDash"/>
            </a:ln>
            <a:effectLst/>
          </c:spPr>
          <c:invertIfNegative val="0"/>
          <c:dLbls>
            <c:dLbl>
              <c:idx val="0"/>
              <c:tx>
                <c:rich>
                  <a:bodyPr/>
                  <a:lstStyle/>
                  <a:p>
                    <a:fld id="{4FA997A8-8C79-4C8C-9D06-1018850B3E01}" type="SERIESNAME">
                      <a:rPr lang="en-US" dirty="0"/>
                      <a:pPr/>
                      <a:t>[SERIES NAME]</a:t>
                    </a:fld>
                    <a:r>
                      <a:rPr lang="en-US" baseline="0"/>
                      <a:t>, </a:t>
                    </a:r>
                    <a:fld id="{4E9E2B8A-6B02-4F30-9B54-19CD6ED11265}" type="VALUE">
                      <a:rPr lang="en-US" baseline="0" smtClean="0"/>
                      <a:pPr/>
                      <a:t>[VALUE]</a:t>
                    </a:fld>
                    <a:r>
                      <a:rPr lang="en-US" baseline="0"/>
                      <a:t> </a:t>
                    </a: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A39-4EC2-B5FE-F910D8F16661}"/>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78D4"/>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Sheet2!$D$11</c:f>
              <c:numCache>
                <c:formatCode>#\ "MW"</c:formatCode>
                <c:ptCount val="1"/>
                <c:pt idx="0">
                  <c:v>2</c:v>
                </c:pt>
              </c:numCache>
            </c:numRef>
          </c:val>
          <c:extLst>
            <c:ext xmlns:c16="http://schemas.microsoft.com/office/drawing/2014/chart" uri="{C3380CC4-5D6E-409C-BE32-E72D297353CC}">
              <c16:uniqueId val="{00000002-BA39-4EC2-B5FE-F910D8F16661}"/>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0"/>
    <c:plotArea>
      <c:layout>
        <c:manualLayout>
          <c:layoutTarget val="inner"/>
          <c:xMode val="edge"/>
          <c:yMode val="edge"/>
          <c:x val="4.3521279631542675E-2"/>
          <c:y val="5.1431996371411909E-2"/>
          <c:w val="0.91295744073691465"/>
          <c:h val="0.86284800967623487"/>
        </c:manualLayout>
      </c:layout>
      <c:barChart>
        <c:barDir val="col"/>
        <c:grouping val="percentStacked"/>
        <c:varyColors val="0"/>
        <c:ser>
          <c:idx val="0"/>
          <c:order val="0"/>
          <c:tx>
            <c:strRef>
              <c:f>Sheet2!$C$13</c:f>
              <c:strCache>
                <c:ptCount val="1"/>
                <c:pt idx="0">
                  <c:v>Utilized time</c:v>
                </c:pt>
              </c:strCache>
            </c:strRef>
          </c:tx>
          <c:spPr>
            <a:solidFill>
              <a:schemeClr val="accent1">
                <a:shade val="76000"/>
              </a:schemeClr>
            </a:solidFill>
            <a:ln>
              <a:noFill/>
            </a:ln>
            <a:effectLst/>
          </c:spPr>
          <c:invertIfNegative val="0"/>
          <c:dLbls>
            <c:dLbl>
              <c:idx val="0"/>
              <c:layout>
                <c:manualLayout>
                  <c:x val="1.4760352391120545E-7"/>
                  <c:y val="0"/>
                </c:manualLayout>
              </c:layout>
              <c:tx>
                <c:rich>
                  <a:bodyPr/>
                  <a:lstStyle/>
                  <a:p>
                    <a:fld id="{CE1C11A9-4DAA-47A1-A092-2C94D47E9A41}" type="SERIESNAME">
                      <a:rPr lang="en-US" dirty="0">
                        <a:latin typeface="Segoe UI" panose="020B0502040204020203" pitchFamily="34" charset="0"/>
                        <a:cs typeface="Segoe UI" panose="020B0502040204020203" pitchFamily="34" charset="0"/>
                      </a:rPr>
                      <a:pPr/>
                      <a:t>[SERIES NAME]</a:t>
                    </a:fld>
                    <a:r>
                      <a:rPr lang="en-US" baseline="0"/>
                      <a:t>, </a:t>
                    </a:r>
                    <a:fld id="{E9005088-7F16-481A-A758-BBE20D3786D6}" type="VALUE">
                      <a:rPr lang="en-US" baseline="0" dirty="0">
                        <a:latin typeface="Segoe UI" panose="020B0502040204020203" pitchFamily="34" charset="0"/>
                        <a:cs typeface="Segoe UI" panose="020B0502040204020203" pitchFamily="34" charset="0"/>
                      </a:rPr>
                      <a:pPr/>
                      <a:t>[VALUE]</a:t>
                    </a:fld>
                    <a:endParaRPr lang="en-US" baseline="0"/>
                  </a:p>
                </c:rich>
              </c:tx>
              <c:dLblPos val="ctr"/>
              <c:showLegendKey val="0"/>
              <c:showVal val="1"/>
              <c:showCatName val="0"/>
              <c:showSerName val="1"/>
              <c:showPercent val="0"/>
              <c:showBubbleSize val="0"/>
              <c:extLst>
                <c:ext xmlns:c15="http://schemas.microsoft.com/office/drawing/2012/chart" uri="{CE6537A1-D6FC-4f65-9D91-7224C49458BB}">
                  <c15:layout>
                    <c:manualLayout>
                      <c:w val="0.3893401956625388"/>
                      <c:h val="0.4263621504009073"/>
                    </c:manualLayout>
                  </c15:layout>
                  <c15:dlblFieldTable/>
                  <c15:showDataLabelsRange val="0"/>
                </c:ext>
                <c:ext xmlns:c16="http://schemas.microsoft.com/office/drawing/2014/chart" uri="{C3380CC4-5D6E-409C-BE32-E72D297353CC}">
                  <c16:uniqueId val="{00000000-87AC-4A8A-9FB0-08F803D7B4AF}"/>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Sheet2!$D$13</c:f>
              <c:numCache>
                <c:formatCode>#,##0%_);\(#,##0%\)</c:formatCode>
                <c:ptCount val="1"/>
                <c:pt idx="0">
                  <c:v>0.3</c:v>
                </c:pt>
              </c:numCache>
            </c:numRef>
          </c:val>
          <c:extLst>
            <c:ext xmlns:c16="http://schemas.microsoft.com/office/drawing/2014/chart" uri="{C3380CC4-5D6E-409C-BE32-E72D297353CC}">
              <c16:uniqueId val="{00000001-87AC-4A8A-9FB0-08F803D7B4AF}"/>
            </c:ext>
          </c:extLst>
        </c:ser>
        <c:ser>
          <c:idx val="1"/>
          <c:order val="1"/>
          <c:tx>
            <c:strRef>
              <c:f>Sheet2!$C$14</c:f>
              <c:strCache>
                <c:ptCount val="1"/>
                <c:pt idx="0">
                  <c:v>Idle time</c:v>
                </c:pt>
              </c:strCache>
            </c:strRef>
          </c:tx>
          <c:spPr>
            <a:noFill/>
            <a:ln>
              <a:solidFill>
                <a:srgbClr val="00B0F0"/>
              </a:solidFill>
              <a:prstDash val="sysDash"/>
            </a:ln>
            <a:effectLst/>
          </c:spPr>
          <c:invertIfNegative val="0"/>
          <c:dLbls>
            <c:dLbl>
              <c:idx val="0"/>
              <c:dLblPos val="ctr"/>
              <c:showLegendKey val="0"/>
              <c:showVal val="1"/>
              <c:showCatName val="0"/>
              <c:showSerName val="1"/>
              <c:showPercent val="0"/>
              <c:showBubbleSize val="0"/>
              <c:extLst>
                <c:ext xmlns:c15="http://schemas.microsoft.com/office/drawing/2012/chart" uri="{CE6537A1-D6FC-4f65-9D91-7224C49458BB}">
                  <c15:layout>
                    <c:manualLayout>
                      <c:w val="0.25296089450738646"/>
                      <c:h val="0.4263621504009073"/>
                    </c:manualLayout>
                  </c15:layout>
                </c:ext>
                <c:ext xmlns:c16="http://schemas.microsoft.com/office/drawing/2014/chart" uri="{C3380CC4-5D6E-409C-BE32-E72D297353CC}">
                  <c16:uniqueId val="{00000002-87AC-4A8A-9FB0-08F803D7B4AF}"/>
                </c:ext>
              </c:extLst>
            </c:dLbl>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0078D4"/>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Sheet2!$D$14</c:f>
              <c:numCache>
                <c:formatCode>#,##0%_);\(#,##0%\)</c:formatCode>
                <c:ptCount val="1"/>
                <c:pt idx="0">
                  <c:v>0.7</c:v>
                </c:pt>
              </c:numCache>
            </c:numRef>
          </c:val>
          <c:extLst>
            <c:ext xmlns:c16="http://schemas.microsoft.com/office/drawing/2014/chart" uri="{C3380CC4-5D6E-409C-BE32-E72D297353CC}">
              <c16:uniqueId val="{00000003-87AC-4A8A-9FB0-08F803D7B4AF}"/>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9418421447140368E-2"/>
          <c:y val="8.110364158170387E-2"/>
          <c:w val="0.91778145297713787"/>
          <c:h val="0.87502058928631232"/>
        </c:manualLayout>
      </c:layout>
      <c:areaChart>
        <c:grouping val="standard"/>
        <c:varyColors val="0"/>
        <c:ser>
          <c:idx val="0"/>
          <c:order val="0"/>
          <c:spPr>
            <a:solidFill>
              <a:schemeClr val="bg1"/>
            </a:solidFill>
            <a:ln w="28575" cap="rnd">
              <a:noFill/>
              <a:round/>
            </a:ln>
            <a:effectLst/>
          </c:spPr>
          <c:val>
            <c:numRef>
              <c:f>Sheet1!$D$6:$D$182</c:f>
              <c:numCache>
                <c:formatCode>#,##0_);\(#,##0\)</c:formatCode>
                <c:ptCount val="177"/>
                <c:pt idx="0">
                  <c:v>45</c:v>
                </c:pt>
                <c:pt idx="1">
                  <c:v>45</c:v>
                </c:pt>
                <c:pt idx="2">
                  <c:v>45</c:v>
                </c:pt>
                <c:pt idx="3">
                  <c:v>75</c:v>
                </c:pt>
                <c:pt idx="4">
                  <c:v>75</c:v>
                </c:pt>
                <c:pt idx="5">
                  <c:v>75</c:v>
                </c:pt>
                <c:pt idx="6">
                  <c:v>75</c:v>
                </c:pt>
                <c:pt idx="7">
                  <c:v>75</c:v>
                </c:pt>
                <c:pt idx="8">
                  <c:v>75</c:v>
                </c:pt>
                <c:pt idx="9">
                  <c:v>45</c:v>
                </c:pt>
                <c:pt idx="10">
                  <c:v>45</c:v>
                </c:pt>
                <c:pt idx="11">
                  <c:v>45</c:v>
                </c:pt>
                <c:pt idx="12">
                  <c:v>45</c:v>
                </c:pt>
                <c:pt idx="13">
                  <c:v>45</c:v>
                </c:pt>
                <c:pt idx="14">
                  <c:v>45</c:v>
                </c:pt>
                <c:pt idx="15">
                  <c:v>45</c:v>
                </c:pt>
                <c:pt idx="16">
                  <c:v>45</c:v>
                </c:pt>
                <c:pt idx="17">
                  <c:v>45</c:v>
                </c:pt>
                <c:pt idx="18">
                  <c:v>45</c:v>
                </c:pt>
                <c:pt idx="19">
                  <c:v>45</c:v>
                </c:pt>
                <c:pt idx="20">
                  <c:v>65</c:v>
                </c:pt>
                <c:pt idx="21">
                  <c:v>65</c:v>
                </c:pt>
                <c:pt idx="22">
                  <c:v>65</c:v>
                </c:pt>
                <c:pt idx="23">
                  <c:v>65</c:v>
                </c:pt>
                <c:pt idx="24">
                  <c:v>65</c:v>
                </c:pt>
                <c:pt idx="25">
                  <c:v>45</c:v>
                </c:pt>
                <c:pt idx="26">
                  <c:v>45</c:v>
                </c:pt>
                <c:pt idx="27">
                  <c:v>45</c:v>
                </c:pt>
                <c:pt idx="28">
                  <c:v>45</c:v>
                </c:pt>
                <c:pt idx="29">
                  <c:v>45</c:v>
                </c:pt>
                <c:pt idx="30">
                  <c:v>45</c:v>
                </c:pt>
                <c:pt idx="31">
                  <c:v>45</c:v>
                </c:pt>
                <c:pt idx="32">
                  <c:v>45</c:v>
                </c:pt>
                <c:pt idx="33">
                  <c:v>45</c:v>
                </c:pt>
                <c:pt idx="34">
                  <c:v>75</c:v>
                </c:pt>
                <c:pt idx="35">
                  <c:v>75</c:v>
                </c:pt>
                <c:pt idx="36">
                  <c:v>75</c:v>
                </c:pt>
                <c:pt idx="37">
                  <c:v>75</c:v>
                </c:pt>
                <c:pt idx="38">
                  <c:v>75</c:v>
                </c:pt>
                <c:pt idx="39">
                  <c:v>45</c:v>
                </c:pt>
                <c:pt idx="40">
                  <c:v>45</c:v>
                </c:pt>
                <c:pt idx="41">
                  <c:v>45</c:v>
                </c:pt>
                <c:pt idx="42">
                  <c:v>45</c:v>
                </c:pt>
                <c:pt idx="43">
                  <c:v>45</c:v>
                </c:pt>
                <c:pt idx="44">
                  <c:v>45</c:v>
                </c:pt>
                <c:pt idx="45">
                  <c:v>45</c:v>
                </c:pt>
                <c:pt idx="46">
                  <c:v>45</c:v>
                </c:pt>
                <c:pt idx="47">
                  <c:v>45</c:v>
                </c:pt>
                <c:pt idx="48">
                  <c:v>45</c:v>
                </c:pt>
                <c:pt idx="49">
                  <c:v>45</c:v>
                </c:pt>
                <c:pt idx="50">
                  <c:v>45</c:v>
                </c:pt>
                <c:pt idx="51">
                  <c:v>45</c:v>
                </c:pt>
                <c:pt idx="52">
                  <c:v>45</c:v>
                </c:pt>
                <c:pt idx="53">
                  <c:v>45</c:v>
                </c:pt>
                <c:pt idx="54">
                  <c:v>38.63451776649746</c:v>
                </c:pt>
                <c:pt idx="55">
                  <c:v>45</c:v>
                </c:pt>
                <c:pt idx="56">
                  <c:v>45</c:v>
                </c:pt>
                <c:pt idx="57">
                  <c:v>45</c:v>
                </c:pt>
                <c:pt idx="58">
                  <c:v>45</c:v>
                </c:pt>
                <c:pt idx="59">
                  <c:v>45</c:v>
                </c:pt>
                <c:pt idx="60">
                  <c:v>45</c:v>
                </c:pt>
                <c:pt idx="61">
                  <c:v>45</c:v>
                </c:pt>
                <c:pt idx="62">
                  <c:v>45</c:v>
                </c:pt>
                <c:pt idx="63">
                  <c:v>45</c:v>
                </c:pt>
                <c:pt idx="64">
                  <c:v>45</c:v>
                </c:pt>
                <c:pt idx="65">
                  <c:v>45</c:v>
                </c:pt>
                <c:pt idx="66">
                  <c:v>45</c:v>
                </c:pt>
                <c:pt idx="67">
                  <c:v>45</c:v>
                </c:pt>
                <c:pt idx="68">
                  <c:v>45</c:v>
                </c:pt>
                <c:pt idx="69">
                  <c:v>45</c:v>
                </c:pt>
                <c:pt idx="70">
                  <c:v>45</c:v>
                </c:pt>
                <c:pt idx="71">
                  <c:v>45</c:v>
                </c:pt>
                <c:pt idx="72">
                  <c:v>45</c:v>
                </c:pt>
                <c:pt idx="73">
                  <c:v>65</c:v>
                </c:pt>
                <c:pt idx="74">
                  <c:v>65</c:v>
                </c:pt>
                <c:pt idx="75">
                  <c:v>75</c:v>
                </c:pt>
                <c:pt idx="76">
                  <c:v>75</c:v>
                </c:pt>
                <c:pt idx="77">
                  <c:v>75</c:v>
                </c:pt>
                <c:pt idx="78">
                  <c:v>75</c:v>
                </c:pt>
                <c:pt idx="79">
                  <c:v>75</c:v>
                </c:pt>
                <c:pt idx="80">
                  <c:v>65</c:v>
                </c:pt>
                <c:pt idx="81">
                  <c:v>45</c:v>
                </c:pt>
                <c:pt idx="82">
                  <c:v>45</c:v>
                </c:pt>
                <c:pt idx="83">
                  <c:v>45</c:v>
                </c:pt>
                <c:pt idx="84">
                  <c:v>45</c:v>
                </c:pt>
                <c:pt idx="85">
                  <c:v>45</c:v>
                </c:pt>
                <c:pt idx="86">
                  <c:v>45</c:v>
                </c:pt>
                <c:pt idx="87">
                  <c:v>45</c:v>
                </c:pt>
                <c:pt idx="88">
                  <c:v>45</c:v>
                </c:pt>
                <c:pt idx="89">
                  <c:v>45</c:v>
                </c:pt>
                <c:pt idx="90">
                  <c:v>45</c:v>
                </c:pt>
                <c:pt idx="91">
                  <c:v>45</c:v>
                </c:pt>
                <c:pt idx="92">
                  <c:v>45</c:v>
                </c:pt>
                <c:pt idx="93">
                  <c:v>45</c:v>
                </c:pt>
                <c:pt idx="94">
                  <c:v>45</c:v>
                </c:pt>
                <c:pt idx="95">
                  <c:v>45</c:v>
                </c:pt>
                <c:pt idx="96">
                  <c:v>45</c:v>
                </c:pt>
                <c:pt idx="97">
                  <c:v>45</c:v>
                </c:pt>
                <c:pt idx="98">
                  <c:v>45</c:v>
                </c:pt>
                <c:pt idx="99">
                  <c:v>45</c:v>
                </c:pt>
                <c:pt idx="100">
                  <c:v>45</c:v>
                </c:pt>
                <c:pt idx="101">
                  <c:v>45</c:v>
                </c:pt>
                <c:pt idx="102">
                  <c:v>45</c:v>
                </c:pt>
                <c:pt idx="103">
                  <c:v>45</c:v>
                </c:pt>
                <c:pt idx="104">
                  <c:v>45</c:v>
                </c:pt>
                <c:pt idx="105">
                  <c:v>45</c:v>
                </c:pt>
                <c:pt idx="106">
                  <c:v>45</c:v>
                </c:pt>
                <c:pt idx="107">
                  <c:v>45</c:v>
                </c:pt>
                <c:pt idx="108">
                  <c:v>45</c:v>
                </c:pt>
                <c:pt idx="109">
                  <c:v>45</c:v>
                </c:pt>
                <c:pt idx="110">
                  <c:v>45</c:v>
                </c:pt>
                <c:pt idx="111">
                  <c:v>45</c:v>
                </c:pt>
                <c:pt idx="112">
                  <c:v>45</c:v>
                </c:pt>
                <c:pt idx="113">
                  <c:v>45</c:v>
                </c:pt>
                <c:pt idx="114">
                  <c:v>45</c:v>
                </c:pt>
                <c:pt idx="115">
                  <c:v>45</c:v>
                </c:pt>
                <c:pt idx="116">
                  <c:v>45</c:v>
                </c:pt>
                <c:pt idx="117">
                  <c:v>45</c:v>
                </c:pt>
                <c:pt idx="118">
                  <c:v>75</c:v>
                </c:pt>
                <c:pt idx="119">
                  <c:v>75</c:v>
                </c:pt>
                <c:pt idx="120">
                  <c:v>75</c:v>
                </c:pt>
                <c:pt idx="121">
                  <c:v>75</c:v>
                </c:pt>
                <c:pt idx="122">
                  <c:v>75</c:v>
                </c:pt>
                <c:pt idx="123">
                  <c:v>45</c:v>
                </c:pt>
                <c:pt idx="124">
                  <c:v>45</c:v>
                </c:pt>
                <c:pt idx="125">
                  <c:v>45</c:v>
                </c:pt>
                <c:pt idx="126">
                  <c:v>45</c:v>
                </c:pt>
                <c:pt idx="127">
                  <c:v>45</c:v>
                </c:pt>
                <c:pt idx="128">
                  <c:v>45</c:v>
                </c:pt>
                <c:pt idx="129">
                  <c:v>65</c:v>
                </c:pt>
                <c:pt idx="130">
                  <c:v>65</c:v>
                </c:pt>
                <c:pt idx="131">
                  <c:v>65</c:v>
                </c:pt>
                <c:pt idx="132">
                  <c:v>65</c:v>
                </c:pt>
                <c:pt idx="133">
                  <c:v>65</c:v>
                </c:pt>
                <c:pt idx="134">
                  <c:v>75</c:v>
                </c:pt>
                <c:pt idx="135">
                  <c:v>75</c:v>
                </c:pt>
                <c:pt idx="136">
                  <c:v>75</c:v>
                </c:pt>
                <c:pt idx="137">
                  <c:v>75</c:v>
                </c:pt>
                <c:pt idx="138">
                  <c:v>75</c:v>
                </c:pt>
                <c:pt idx="139">
                  <c:v>45</c:v>
                </c:pt>
                <c:pt idx="140">
                  <c:v>45</c:v>
                </c:pt>
                <c:pt idx="141">
                  <c:v>65</c:v>
                </c:pt>
                <c:pt idx="142">
                  <c:v>65</c:v>
                </c:pt>
                <c:pt idx="143">
                  <c:v>75</c:v>
                </c:pt>
                <c:pt idx="144">
                  <c:v>75</c:v>
                </c:pt>
                <c:pt idx="145">
                  <c:v>75</c:v>
                </c:pt>
                <c:pt idx="146">
                  <c:v>75</c:v>
                </c:pt>
                <c:pt idx="147">
                  <c:v>75</c:v>
                </c:pt>
                <c:pt idx="148">
                  <c:v>45</c:v>
                </c:pt>
                <c:pt idx="149">
                  <c:v>45</c:v>
                </c:pt>
                <c:pt idx="150">
                  <c:v>45</c:v>
                </c:pt>
                <c:pt idx="151">
                  <c:v>45</c:v>
                </c:pt>
                <c:pt idx="152">
                  <c:v>45</c:v>
                </c:pt>
                <c:pt idx="153">
                  <c:v>75</c:v>
                </c:pt>
                <c:pt idx="154">
                  <c:v>75</c:v>
                </c:pt>
                <c:pt idx="155">
                  <c:v>75</c:v>
                </c:pt>
                <c:pt idx="156">
                  <c:v>75</c:v>
                </c:pt>
                <c:pt idx="157">
                  <c:v>75</c:v>
                </c:pt>
                <c:pt idx="158">
                  <c:v>75</c:v>
                </c:pt>
                <c:pt idx="159">
                  <c:v>75</c:v>
                </c:pt>
                <c:pt idx="160">
                  <c:v>65</c:v>
                </c:pt>
                <c:pt idx="161">
                  <c:v>45</c:v>
                </c:pt>
                <c:pt idx="162">
                  <c:v>45</c:v>
                </c:pt>
                <c:pt idx="163">
                  <c:v>45</c:v>
                </c:pt>
                <c:pt idx="164">
                  <c:v>45</c:v>
                </c:pt>
                <c:pt idx="165">
                  <c:v>45</c:v>
                </c:pt>
                <c:pt idx="166">
                  <c:v>45</c:v>
                </c:pt>
                <c:pt idx="167">
                  <c:v>45</c:v>
                </c:pt>
                <c:pt idx="168">
                  <c:v>45</c:v>
                </c:pt>
                <c:pt idx="169">
                  <c:v>45</c:v>
                </c:pt>
                <c:pt idx="170">
                  <c:v>45</c:v>
                </c:pt>
                <c:pt idx="171">
                  <c:v>45</c:v>
                </c:pt>
                <c:pt idx="172">
                  <c:v>45</c:v>
                </c:pt>
                <c:pt idx="173">
                  <c:v>45</c:v>
                </c:pt>
                <c:pt idx="174">
                  <c:v>45</c:v>
                </c:pt>
                <c:pt idx="175">
                  <c:v>45</c:v>
                </c:pt>
                <c:pt idx="176">
                  <c:v>45</c:v>
                </c:pt>
              </c:numCache>
            </c:numRef>
          </c:val>
          <c:extLst>
            <c:ext xmlns:c16="http://schemas.microsoft.com/office/drawing/2014/chart" uri="{C3380CC4-5D6E-409C-BE32-E72D297353CC}">
              <c16:uniqueId val="{00000000-59F9-417F-BD28-838B68ABF437}"/>
            </c:ext>
          </c:extLst>
        </c:ser>
        <c:ser>
          <c:idx val="1"/>
          <c:order val="1"/>
          <c:spPr>
            <a:solidFill>
              <a:schemeClr val="tx2">
                <a:lumMod val="75000"/>
              </a:schemeClr>
            </a:solidFill>
            <a:ln w="19050">
              <a:noFill/>
            </a:ln>
          </c:spPr>
          <c:val>
            <c:numRef>
              <c:f>Sheet1!$C$6:$C$182</c:f>
              <c:numCache>
                <c:formatCode>#,##0_);\(#,##0\)</c:formatCode>
                <c:ptCount val="177"/>
                <c:pt idx="0">
                  <c:v>38</c:v>
                </c:pt>
                <c:pt idx="1">
                  <c:v>21</c:v>
                </c:pt>
                <c:pt idx="2">
                  <c:v>29</c:v>
                </c:pt>
                <c:pt idx="3">
                  <c:v>38</c:v>
                </c:pt>
                <c:pt idx="4">
                  <c:v>27</c:v>
                </c:pt>
                <c:pt idx="5">
                  <c:v>65</c:v>
                </c:pt>
                <c:pt idx="6">
                  <c:v>65</c:v>
                </c:pt>
                <c:pt idx="7">
                  <c:v>20</c:v>
                </c:pt>
                <c:pt idx="8">
                  <c:v>35</c:v>
                </c:pt>
                <c:pt idx="9">
                  <c:v>22</c:v>
                </c:pt>
                <c:pt idx="10">
                  <c:v>36</c:v>
                </c:pt>
                <c:pt idx="11">
                  <c:v>26</c:v>
                </c:pt>
                <c:pt idx="12">
                  <c:v>35</c:v>
                </c:pt>
                <c:pt idx="13">
                  <c:v>34</c:v>
                </c:pt>
                <c:pt idx="14">
                  <c:v>26</c:v>
                </c:pt>
                <c:pt idx="15">
                  <c:v>30</c:v>
                </c:pt>
                <c:pt idx="16">
                  <c:v>31</c:v>
                </c:pt>
                <c:pt idx="17">
                  <c:v>26</c:v>
                </c:pt>
                <c:pt idx="18">
                  <c:v>32</c:v>
                </c:pt>
                <c:pt idx="19">
                  <c:v>35</c:v>
                </c:pt>
                <c:pt idx="20">
                  <c:v>28</c:v>
                </c:pt>
                <c:pt idx="21">
                  <c:v>22</c:v>
                </c:pt>
                <c:pt idx="22">
                  <c:v>55</c:v>
                </c:pt>
                <c:pt idx="23">
                  <c:v>27</c:v>
                </c:pt>
                <c:pt idx="24">
                  <c:v>27</c:v>
                </c:pt>
                <c:pt idx="25">
                  <c:v>39</c:v>
                </c:pt>
                <c:pt idx="26">
                  <c:v>30</c:v>
                </c:pt>
                <c:pt idx="27">
                  <c:v>30</c:v>
                </c:pt>
                <c:pt idx="28">
                  <c:v>40</c:v>
                </c:pt>
                <c:pt idx="29">
                  <c:v>40</c:v>
                </c:pt>
                <c:pt idx="30">
                  <c:v>34</c:v>
                </c:pt>
                <c:pt idx="31">
                  <c:v>21</c:v>
                </c:pt>
                <c:pt idx="32">
                  <c:v>27</c:v>
                </c:pt>
                <c:pt idx="33">
                  <c:v>25</c:v>
                </c:pt>
                <c:pt idx="34">
                  <c:v>34</c:v>
                </c:pt>
                <c:pt idx="35">
                  <c:v>24</c:v>
                </c:pt>
                <c:pt idx="36">
                  <c:v>68</c:v>
                </c:pt>
                <c:pt idx="37">
                  <c:v>25</c:v>
                </c:pt>
                <c:pt idx="38">
                  <c:v>21</c:v>
                </c:pt>
                <c:pt idx="39">
                  <c:v>21</c:v>
                </c:pt>
                <c:pt idx="40">
                  <c:v>34</c:v>
                </c:pt>
                <c:pt idx="41">
                  <c:v>21</c:v>
                </c:pt>
                <c:pt idx="42">
                  <c:v>35</c:v>
                </c:pt>
                <c:pt idx="43">
                  <c:v>27</c:v>
                </c:pt>
                <c:pt idx="44">
                  <c:v>26</c:v>
                </c:pt>
                <c:pt idx="45">
                  <c:v>34</c:v>
                </c:pt>
                <c:pt idx="46">
                  <c:v>25</c:v>
                </c:pt>
                <c:pt idx="47">
                  <c:v>31</c:v>
                </c:pt>
                <c:pt idx="48">
                  <c:v>29</c:v>
                </c:pt>
                <c:pt idx="49">
                  <c:v>36</c:v>
                </c:pt>
                <c:pt idx="50">
                  <c:v>34</c:v>
                </c:pt>
                <c:pt idx="51">
                  <c:v>31</c:v>
                </c:pt>
                <c:pt idx="52">
                  <c:v>27</c:v>
                </c:pt>
                <c:pt idx="53">
                  <c:v>28</c:v>
                </c:pt>
                <c:pt idx="54">
                  <c:v>22</c:v>
                </c:pt>
                <c:pt idx="55">
                  <c:v>29</c:v>
                </c:pt>
                <c:pt idx="56">
                  <c:v>25</c:v>
                </c:pt>
                <c:pt idx="57">
                  <c:v>37</c:v>
                </c:pt>
                <c:pt idx="58">
                  <c:v>26</c:v>
                </c:pt>
                <c:pt idx="59">
                  <c:v>34</c:v>
                </c:pt>
                <c:pt idx="60">
                  <c:v>30</c:v>
                </c:pt>
                <c:pt idx="61">
                  <c:v>40</c:v>
                </c:pt>
                <c:pt idx="62">
                  <c:v>34</c:v>
                </c:pt>
                <c:pt idx="63">
                  <c:v>22</c:v>
                </c:pt>
                <c:pt idx="64">
                  <c:v>23</c:v>
                </c:pt>
                <c:pt idx="65">
                  <c:v>37</c:v>
                </c:pt>
                <c:pt idx="66">
                  <c:v>30</c:v>
                </c:pt>
                <c:pt idx="67">
                  <c:v>37</c:v>
                </c:pt>
                <c:pt idx="68">
                  <c:v>35</c:v>
                </c:pt>
                <c:pt idx="69">
                  <c:v>25</c:v>
                </c:pt>
                <c:pt idx="70">
                  <c:v>34</c:v>
                </c:pt>
                <c:pt idx="71">
                  <c:v>27</c:v>
                </c:pt>
                <c:pt idx="72">
                  <c:v>38</c:v>
                </c:pt>
                <c:pt idx="73">
                  <c:v>30</c:v>
                </c:pt>
                <c:pt idx="74">
                  <c:v>25</c:v>
                </c:pt>
                <c:pt idx="75">
                  <c:v>55</c:v>
                </c:pt>
                <c:pt idx="76">
                  <c:v>56</c:v>
                </c:pt>
                <c:pt idx="77">
                  <c:v>65</c:v>
                </c:pt>
                <c:pt idx="78">
                  <c:v>55</c:v>
                </c:pt>
                <c:pt idx="79">
                  <c:v>37</c:v>
                </c:pt>
                <c:pt idx="80">
                  <c:v>22</c:v>
                </c:pt>
                <c:pt idx="81">
                  <c:v>39</c:v>
                </c:pt>
                <c:pt idx="82">
                  <c:v>29</c:v>
                </c:pt>
                <c:pt idx="83">
                  <c:v>20</c:v>
                </c:pt>
                <c:pt idx="84">
                  <c:v>29</c:v>
                </c:pt>
                <c:pt idx="85">
                  <c:v>38</c:v>
                </c:pt>
                <c:pt idx="86">
                  <c:v>39</c:v>
                </c:pt>
                <c:pt idx="87">
                  <c:v>27</c:v>
                </c:pt>
                <c:pt idx="88">
                  <c:v>24</c:v>
                </c:pt>
                <c:pt idx="89">
                  <c:v>38</c:v>
                </c:pt>
                <c:pt idx="90">
                  <c:v>37</c:v>
                </c:pt>
                <c:pt idx="91">
                  <c:v>21</c:v>
                </c:pt>
                <c:pt idx="92">
                  <c:v>36</c:v>
                </c:pt>
                <c:pt idx="93">
                  <c:v>28</c:v>
                </c:pt>
                <c:pt idx="94">
                  <c:v>28</c:v>
                </c:pt>
                <c:pt idx="95">
                  <c:v>39</c:v>
                </c:pt>
                <c:pt idx="96">
                  <c:v>25</c:v>
                </c:pt>
                <c:pt idx="97">
                  <c:v>30</c:v>
                </c:pt>
                <c:pt idx="98">
                  <c:v>37</c:v>
                </c:pt>
                <c:pt idx="99">
                  <c:v>20</c:v>
                </c:pt>
                <c:pt idx="100">
                  <c:v>30</c:v>
                </c:pt>
                <c:pt idx="101">
                  <c:v>28</c:v>
                </c:pt>
                <c:pt idx="102">
                  <c:v>25</c:v>
                </c:pt>
                <c:pt idx="103">
                  <c:v>34</c:v>
                </c:pt>
                <c:pt idx="104">
                  <c:v>23</c:v>
                </c:pt>
                <c:pt idx="105">
                  <c:v>31</c:v>
                </c:pt>
                <c:pt idx="106">
                  <c:v>36</c:v>
                </c:pt>
                <c:pt idx="107">
                  <c:v>29</c:v>
                </c:pt>
                <c:pt idx="108">
                  <c:v>29</c:v>
                </c:pt>
                <c:pt idx="109">
                  <c:v>30</c:v>
                </c:pt>
                <c:pt idx="110">
                  <c:v>25</c:v>
                </c:pt>
                <c:pt idx="111">
                  <c:v>39</c:v>
                </c:pt>
                <c:pt idx="112">
                  <c:v>23</c:v>
                </c:pt>
                <c:pt idx="113">
                  <c:v>25</c:v>
                </c:pt>
                <c:pt idx="114">
                  <c:v>20</c:v>
                </c:pt>
                <c:pt idx="115">
                  <c:v>32</c:v>
                </c:pt>
                <c:pt idx="116">
                  <c:v>40</c:v>
                </c:pt>
                <c:pt idx="117">
                  <c:v>21</c:v>
                </c:pt>
                <c:pt idx="118">
                  <c:v>23</c:v>
                </c:pt>
                <c:pt idx="119">
                  <c:v>21</c:v>
                </c:pt>
                <c:pt idx="120">
                  <c:v>68</c:v>
                </c:pt>
                <c:pt idx="121">
                  <c:v>40</c:v>
                </c:pt>
                <c:pt idx="122">
                  <c:v>22</c:v>
                </c:pt>
                <c:pt idx="123">
                  <c:v>35</c:v>
                </c:pt>
                <c:pt idx="124">
                  <c:v>38</c:v>
                </c:pt>
                <c:pt idx="125">
                  <c:v>32</c:v>
                </c:pt>
                <c:pt idx="126">
                  <c:v>24</c:v>
                </c:pt>
                <c:pt idx="127">
                  <c:v>40</c:v>
                </c:pt>
                <c:pt idx="128">
                  <c:v>27</c:v>
                </c:pt>
                <c:pt idx="129">
                  <c:v>32</c:v>
                </c:pt>
                <c:pt idx="130">
                  <c:v>30</c:v>
                </c:pt>
                <c:pt idx="131">
                  <c:v>55</c:v>
                </c:pt>
                <c:pt idx="132">
                  <c:v>40</c:v>
                </c:pt>
                <c:pt idx="133">
                  <c:v>40</c:v>
                </c:pt>
                <c:pt idx="134">
                  <c:v>29</c:v>
                </c:pt>
                <c:pt idx="135">
                  <c:v>23</c:v>
                </c:pt>
                <c:pt idx="136">
                  <c:v>66</c:v>
                </c:pt>
                <c:pt idx="137">
                  <c:v>30</c:v>
                </c:pt>
                <c:pt idx="138">
                  <c:v>31</c:v>
                </c:pt>
                <c:pt idx="139">
                  <c:v>33</c:v>
                </c:pt>
                <c:pt idx="140">
                  <c:v>36</c:v>
                </c:pt>
                <c:pt idx="141">
                  <c:v>35</c:v>
                </c:pt>
                <c:pt idx="142">
                  <c:v>27</c:v>
                </c:pt>
                <c:pt idx="143">
                  <c:v>55</c:v>
                </c:pt>
                <c:pt idx="144">
                  <c:v>55</c:v>
                </c:pt>
                <c:pt idx="145">
                  <c:v>66</c:v>
                </c:pt>
                <c:pt idx="146">
                  <c:v>38</c:v>
                </c:pt>
                <c:pt idx="147">
                  <c:v>32</c:v>
                </c:pt>
                <c:pt idx="148">
                  <c:v>30</c:v>
                </c:pt>
                <c:pt idx="149">
                  <c:v>38</c:v>
                </c:pt>
                <c:pt idx="150">
                  <c:v>31</c:v>
                </c:pt>
                <c:pt idx="151">
                  <c:v>39</c:v>
                </c:pt>
                <c:pt idx="152">
                  <c:v>24</c:v>
                </c:pt>
                <c:pt idx="153">
                  <c:v>32</c:v>
                </c:pt>
                <c:pt idx="154">
                  <c:v>23</c:v>
                </c:pt>
                <c:pt idx="155">
                  <c:v>66</c:v>
                </c:pt>
                <c:pt idx="156">
                  <c:v>66</c:v>
                </c:pt>
                <c:pt idx="157">
                  <c:v>66</c:v>
                </c:pt>
                <c:pt idx="158">
                  <c:v>55</c:v>
                </c:pt>
                <c:pt idx="159">
                  <c:v>23</c:v>
                </c:pt>
                <c:pt idx="160">
                  <c:v>36</c:v>
                </c:pt>
                <c:pt idx="161">
                  <c:v>26</c:v>
                </c:pt>
                <c:pt idx="162">
                  <c:v>38</c:v>
                </c:pt>
                <c:pt idx="163">
                  <c:v>23</c:v>
                </c:pt>
                <c:pt idx="164">
                  <c:v>21</c:v>
                </c:pt>
                <c:pt idx="165">
                  <c:v>29</c:v>
                </c:pt>
                <c:pt idx="166">
                  <c:v>37</c:v>
                </c:pt>
                <c:pt idx="167">
                  <c:v>25</c:v>
                </c:pt>
                <c:pt idx="168">
                  <c:v>40</c:v>
                </c:pt>
                <c:pt idx="169">
                  <c:v>24</c:v>
                </c:pt>
                <c:pt idx="170">
                  <c:v>28</c:v>
                </c:pt>
                <c:pt idx="171">
                  <c:v>34</c:v>
                </c:pt>
                <c:pt idx="172">
                  <c:v>29</c:v>
                </c:pt>
                <c:pt idx="173">
                  <c:v>20</c:v>
                </c:pt>
                <c:pt idx="174">
                  <c:v>28</c:v>
                </c:pt>
                <c:pt idx="175">
                  <c:v>31</c:v>
                </c:pt>
                <c:pt idx="176">
                  <c:v>32</c:v>
                </c:pt>
              </c:numCache>
            </c:numRef>
          </c:val>
          <c:extLst>
            <c:ext xmlns:c16="http://schemas.microsoft.com/office/drawing/2014/chart" uri="{C3380CC4-5D6E-409C-BE32-E72D297353CC}">
              <c16:uniqueId val="{00000001-59F9-417F-BD28-838B68ABF437}"/>
            </c:ext>
          </c:extLst>
        </c:ser>
        <c:dLbls>
          <c:showLegendKey val="0"/>
          <c:showVal val="0"/>
          <c:showCatName val="0"/>
          <c:showSerName val="0"/>
          <c:showPercent val="0"/>
          <c:showBubbleSize val="0"/>
        </c:dLbls>
        <c:axId val="933371855"/>
        <c:axId val="786096079"/>
      </c:areaChart>
      <c:catAx>
        <c:axId val="933371855"/>
        <c:scaling>
          <c:orientation val="minMax"/>
        </c:scaling>
        <c:delete val="1"/>
        <c:axPos val="b"/>
        <c:majorTickMark val="none"/>
        <c:minorTickMark val="none"/>
        <c:tickLblPos val="nextTo"/>
        <c:crossAx val="786096079"/>
        <c:crosses val="autoZero"/>
        <c:auto val="1"/>
        <c:lblAlgn val="ctr"/>
        <c:lblOffset val="100"/>
        <c:noMultiLvlLbl val="0"/>
      </c:catAx>
      <c:valAx>
        <c:axId val="786096079"/>
        <c:scaling>
          <c:orientation val="minMax"/>
          <c:max val="100"/>
        </c:scaling>
        <c:delete val="1"/>
        <c:axPos val="l"/>
        <c:numFmt formatCode="#,##0_);\(#,##0\)" sourceLinked="1"/>
        <c:majorTickMark val="none"/>
        <c:minorTickMark val="none"/>
        <c:tickLblPos val="nextTo"/>
        <c:crossAx val="933371855"/>
        <c:crosses val="autoZero"/>
        <c:crossBetween val="midCat"/>
      </c:valAx>
      <c:spPr>
        <a:solidFill>
          <a:srgbClr val="505050"/>
        </a:solidFill>
        <a:ln w="22225">
          <a:noFill/>
        </a:ln>
      </c:spPr>
    </c:plotArea>
    <c:plotVisOnly val="1"/>
    <c:dispBlanksAs val="gap"/>
    <c:showDLblsOverMax val="0"/>
    <c:extLst/>
  </c:chart>
  <c:spPr>
    <a:noFill/>
    <a:ln w="9525" cap="flat" cmpd="sng" algn="ctr">
      <a:noFill/>
      <a:round/>
    </a:ln>
    <a:effectLst/>
  </c:spPr>
  <c:txPr>
    <a:bodyPr/>
    <a:lstStyle/>
    <a:p>
      <a:pPr>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barChart>
        <c:barDir val="col"/>
        <c:grouping val="percentStacked"/>
        <c:varyColors val="0"/>
        <c:ser>
          <c:idx val="4"/>
          <c:order val="0"/>
          <c:tx>
            <c:strRef>
              <c:f>Sheet2!$C$8</c:f>
              <c:strCache>
                <c:ptCount val="1"/>
                <c:pt idx="0">
                  <c:v>Server</c:v>
                </c:pt>
              </c:strCache>
            </c:strRef>
          </c:tx>
          <c:spPr>
            <a:solidFill>
              <a:schemeClr val="accent1">
                <a:tint val="54000"/>
              </a:schemeClr>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Sheet2!$D$8</c:f>
              <c:numCache>
                <c:formatCode>#,##0%_);\(#,##0%\)</c:formatCode>
                <c:ptCount val="1"/>
                <c:pt idx="0">
                  <c:v>0.5</c:v>
                </c:pt>
              </c:numCache>
            </c:numRef>
          </c:val>
          <c:extLst>
            <c:ext xmlns:c16="http://schemas.microsoft.com/office/drawing/2014/chart" uri="{C3380CC4-5D6E-409C-BE32-E72D297353CC}">
              <c16:uniqueId val="{00000000-679F-4ADE-880E-4F7D9C7FDD32}"/>
            </c:ext>
          </c:extLst>
        </c:ser>
        <c:ser>
          <c:idx val="3"/>
          <c:order val="1"/>
          <c:tx>
            <c:strRef>
              <c:f>Sheet2!$C$7</c:f>
              <c:strCache>
                <c:ptCount val="1"/>
                <c:pt idx="0">
                  <c:v>Building</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0"/>
              </c:ext>
            </c:extLst>
          </c:dLbls>
          <c:val>
            <c:numRef>
              <c:f>Sheet2!$D$7</c:f>
              <c:numCache>
                <c:formatCode>#,##0%_);\(#,##0%\)</c:formatCode>
                <c:ptCount val="1"/>
                <c:pt idx="0">
                  <c:v>0.15</c:v>
                </c:pt>
              </c:numCache>
            </c:numRef>
          </c:val>
          <c:extLst>
            <c:ext xmlns:c16="http://schemas.microsoft.com/office/drawing/2014/chart" uri="{C3380CC4-5D6E-409C-BE32-E72D297353CC}">
              <c16:uniqueId val="{00000001-679F-4ADE-880E-4F7D9C7FDD32}"/>
            </c:ext>
          </c:extLst>
        </c:ser>
        <c:ser>
          <c:idx val="2"/>
          <c:order val="2"/>
          <c:tx>
            <c:strRef>
              <c:f>Sheet2!$C$6</c:f>
              <c:strCache>
                <c:ptCount val="1"/>
                <c:pt idx="0">
                  <c:v>Power</c:v>
                </c:pt>
              </c:strCache>
            </c:strRef>
          </c:tx>
          <c:spPr>
            <a:solidFill>
              <a:schemeClr val="accent1"/>
            </a:solidFill>
            <a:ln>
              <a:noFill/>
            </a:ln>
            <a:effectLst/>
          </c:spPr>
          <c:invertIfNegative val="0"/>
          <c:dLbls>
            <c:dLbl>
              <c:idx val="0"/>
              <c:dLblPos val="ctr"/>
              <c:showLegendKey val="0"/>
              <c:showVal val="1"/>
              <c:showCatName val="0"/>
              <c:showSerName val="1"/>
              <c:showPercent val="0"/>
              <c:showBubbleSize val="0"/>
              <c:extLst>
                <c:ext xmlns:c15="http://schemas.microsoft.com/office/drawing/2012/chart" uri="{CE6537A1-D6FC-4f65-9D91-7224C49458BB}">
                  <c15:layout>
                    <c:manualLayout>
                      <c:w val="0.30629866202706207"/>
                      <c:h val="0.16373664625663567"/>
                    </c:manualLayout>
                  </c15:layout>
                </c:ext>
                <c:ext xmlns:c16="http://schemas.microsoft.com/office/drawing/2014/chart" uri="{C3380CC4-5D6E-409C-BE32-E72D297353CC}">
                  <c16:uniqueId val="{00000007-679F-4ADE-880E-4F7D9C7FDD32}"/>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Sheet2!$D$6</c:f>
              <c:numCache>
                <c:formatCode>#,##0%_);\(#,##0%\)</c:formatCode>
                <c:ptCount val="1"/>
                <c:pt idx="0">
                  <c:v>0.2</c:v>
                </c:pt>
              </c:numCache>
            </c:numRef>
          </c:val>
          <c:extLst>
            <c:ext xmlns:c16="http://schemas.microsoft.com/office/drawing/2014/chart" uri="{C3380CC4-5D6E-409C-BE32-E72D297353CC}">
              <c16:uniqueId val="{00000002-679F-4ADE-880E-4F7D9C7FDD32}"/>
            </c:ext>
          </c:extLst>
        </c:ser>
        <c:ser>
          <c:idx val="1"/>
          <c:order val="3"/>
          <c:tx>
            <c:strRef>
              <c:f>Sheet2!$C$5</c:f>
              <c:strCache>
                <c:ptCount val="1"/>
                <c:pt idx="0">
                  <c:v>People</c:v>
                </c:pt>
              </c:strCache>
            </c:strRef>
          </c:tx>
          <c:spPr>
            <a:solidFill>
              <a:schemeClr val="accent1">
                <a:shade val="76000"/>
              </a:schemeClr>
            </a:solidFill>
            <a:ln>
              <a:noFill/>
            </a:ln>
            <a:effectLst/>
          </c:spPr>
          <c:invertIfNegative val="0"/>
          <c:dLbls>
            <c:dLbl>
              <c:idx val="0"/>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extLst>
                <c:ext xmlns:c15="http://schemas.microsoft.com/office/drawing/2012/chart" uri="{CE6537A1-D6FC-4f65-9D91-7224C49458BB}">
                  <c15:layout>
                    <c:manualLayout>
                      <c:w val="0.44166715137751394"/>
                      <c:h val="0.15959248606250603"/>
                    </c:manualLayout>
                  </c15:layout>
                </c:ext>
                <c:ext xmlns:c16="http://schemas.microsoft.com/office/drawing/2014/chart" uri="{C3380CC4-5D6E-409C-BE32-E72D297353CC}">
                  <c16:uniqueId val="{00000003-679F-4ADE-880E-4F7D9C7FDD32}"/>
                </c:ext>
              </c:extLst>
            </c:dLbl>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Sheet2!$D$5</c:f>
              <c:numCache>
                <c:formatCode>#,##0%_);\(#,##0%\)</c:formatCode>
                <c:ptCount val="1"/>
                <c:pt idx="0">
                  <c:v>0.1</c:v>
                </c:pt>
              </c:numCache>
            </c:numRef>
          </c:val>
          <c:extLst>
            <c:ext xmlns:c16="http://schemas.microsoft.com/office/drawing/2014/chart" uri="{C3380CC4-5D6E-409C-BE32-E72D297353CC}">
              <c16:uniqueId val="{00000004-679F-4ADE-880E-4F7D9C7FDD32}"/>
            </c:ext>
          </c:extLst>
        </c:ser>
        <c:ser>
          <c:idx val="0"/>
          <c:order val="4"/>
          <c:tx>
            <c:strRef>
              <c:f>Sheet2!$C$4</c:f>
              <c:strCache>
                <c:ptCount val="1"/>
                <c:pt idx="0">
                  <c:v>Network</c:v>
                </c:pt>
              </c:strCache>
            </c:strRef>
          </c:tx>
          <c:spPr>
            <a:solidFill>
              <a:schemeClr val="accent1">
                <a:shade val="53000"/>
              </a:schemeClr>
            </a:solidFill>
            <a:ln>
              <a:noFill/>
            </a:ln>
            <a:effectLst/>
          </c:spPr>
          <c:invertIfNegative val="0"/>
          <c:dLbls>
            <c:dLbl>
              <c:idx val="0"/>
              <c:layout>
                <c:manualLayout>
                  <c:x val="3.2527438302877064E-3"/>
                  <c:y val="3.1718308969422358E-3"/>
                </c:manualLayout>
              </c:layout>
              <c:dLblPos val="ctr"/>
              <c:showLegendKey val="0"/>
              <c:showVal val="1"/>
              <c:showCatName val="0"/>
              <c:showSerName val="1"/>
              <c:showPercent val="0"/>
              <c:showBubbleSize val="0"/>
              <c:extLst>
                <c:ext xmlns:c15="http://schemas.microsoft.com/office/drawing/2012/chart" uri="{CE6537A1-D6FC-4f65-9D91-7224C49458BB}">
                  <c15:layout>
                    <c:manualLayout>
                      <c:w val="0.42553649783474834"/>
                      <c:h val="0.10602968144676295"/>
                    </c:manualLayout>
                  </c15:layout>
                </c:ext>
                <c:ext xmlns:c16="http://schemas.microsoft.com/office/drawing/2014/chart" uri="{C3380CC4-5D6E-409C-BE32-E72D297353CC}">
                  <c16:uniqueId val="{00000005-679F-4ADE-880E-4F7D9C7FDD32}"/>
                </c:ext>
              </c:extLst>
            </c:dLbl>
            <c:spPr>
              <a:noFill/>
              <a:ln>
                <a:noFill/>
              </a:ln>
              <a:effectLst/>
            </c:spPr>
            <c:txPr>
              <a:bodyPr rot="0" spcFirstLastPara="1" vertOverflow="ellipsis" vert="horz" wrap="square" anchor="ctr" anchorCtr="1"/>
              <a:lstStyle/>
              <a:p>
                <a:pPr>
                  <a:defRPr sz="1100" b="1" i="0" u="none" strike="noStrike" kern="1200" baseline="0">
                    <a:solidFill>
                      <a:schemeClr val="bg1"/>
                    </a:solidFill>
                    <a:latin typeface="Segoe UI" panose="020B0502040204020203" pitchFamily="34" charset="0"/>
                    <a:ea typeface="+mn-ea"/>
                    <a:cs typeface="Segoe UI" panose="020B0502040204020203" pitchFamily="34" charset="0"/>
                  </a:defRPr>
                </a:pPr>
                <a:endParaRPr lang="en-US"/>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Sheet2!$D$4</c:f>
              <c:numCache>
                <c:formatCode>#,##0%_);\(#,##0%\)</c:formatCode>
                <c:ptCount val="1"/>
                <c:pt idx="0">
                  <c:v>0.05</c:v>
                </c:pt>
              </c:numCache>
            </c:numRef>
          </c:val>
          <c:extLst>
            <c:ext xmlns:c16="http://schemas.microsoft.com/office/drawing/2014/chart" uri="{C3380CC4-5D6E-409C-BE32-E72D297353CC}">
              <c16:uniqueId val="{00000006-679F-4ADE-880E-4F7D9C7FDD32}"/>
            </c:ext>
          </c:extLst>
        </c:ser>
        <c:dLbls>
          <c:dLblPos val="ctr"/>
          <c:showLegendKey val="0"/>
          <c:showVal val="1"/>
          <c:showCatName val="0"/>
          <c:showSerName val="0"/>
          <c:showPercent val="0"/>
          <c:showBubbleSize val="0"/>
        </c:dLbls>
        <c:gapWidth val="150"/>
        <c:overlap val="100"/>
        <c:axId val="165211968"/>
        <c:axId val="540609248"/>
      </c:barChart>
      <c:catAx>
        <c:axId val="165211968"/>
        <c:scaling>
          <c:orientation val="minMax"/>
        </c:scaling>
        <c:delete val="1"/>
        <c:axPos val="b"/>
        <c:numFmt formatCode="General" sourceLinked="1"/>
        <c:majorTickMark val="none"/>
        <c:minorTickMark val="none"/>
        <c:tickLblPos val="nextTo"/>
        <c:crossAx val="540609248"/>
        <c:crosses val="autoZero"/>
        <c:auto val="1"/>
        <c:lblAlgn val="ctr"/>
        <c:lblOffset val="100"/>
        <c:noMultiLvlLbl val="0"/>
      </c:catAx>
      <c:valAx>
        <c:axId val="540609248"/>
        <c:scaling>
          <c:orientation val="minMax"/>
        </c:scaling>
        <c:delete val="1"/>
        <c:axPos val="l"/>
        <c:numFmt formatCode="0%" sourceLinked="1"/>
        <c:majorTickMark val="none"/>
        <c:minorTickMark val="none"/>
        <c:tickLblPos val="nextTo"/>
        <c:crossAx val="165211968"/>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100">
          <a:solidFill>
            <a:schemeClr val="bg1"/>
          </a:solidFill>
          <a:latin typeface="Segoe UI Light" panose="020B0502040204020203" pitchFamily="34" charset="0"/>
          <a:cs typeface="Segoe UI Light" panose="020B0502040204020203"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132679790609269E-3"/>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1-A450-4D7D-8A3C-E2A098B7CEDA}"/>
                </c:ext>
              </c:extLst>
            </c:dLbl>
            <c:dLbl>
              <c:idx val="2"/>
              <c:layout>
                <c:manualLayout>
                  <c:x val="2.2385348668582192E-2"/>
                  <c:y val="3.0259562336091707E-2"/>
                </c:manualLayout>
              </c:layout>
              <c:tx>
                <c:rich>
                  <a:bodyPr rot="0" spcFirstLastPara="1" vertOverflow="ellipsis" vert="horz" wrap="square" lIns="38100" tIns="19050" rIns="38100" bIns="19050" anchor="ctr" anchorCtr="1">
                    <a:noAutofit/>
                  </a:bodyPr>
                  <a:lstStyle/>
                  <a:p>
                    <a:pPr>
                      <a:defRPr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sz="1200" b="1">
                        <a:solidFill>
                          <a:sysClr val="windowText" lastClr="000000"/>
                        </a:solidFill>
                        <a:latin typeface="Segoe UI" panose="020B0502040204020203" pitchFamily="34" charset="0"/>
                        <a:cs typeface="Segoe UI" panose="020B0502040204020203" pitchFamily="34" charset="0"/>
                      </a:rPr>
                      <a:t>Operating costs</a:t>
                    </a:r>
                  </a:p>
                  <a:p>
                    <a:pPr>
                      <a:defRPr sz="1200" b="1">
                        <a:solidFill>
                          <a:sysClr val="windowText" lastClr="000000"/>
                        </a:solidFill>
                        <a:latin typeface="Segoe UI" panose="020B0502040204020203" pitchFamily="34" charset="0"/>
                        <a:cs typeface="Segoe UI" panose="020B0502040204020203" pitchFamily="34" charset="0"/>
                      </a:defRPr>
                    </a:pPr>
                    <a:r>
                      <a:rPr lang="en-US" sz="1200" b="0">
                        <a:solidFill>
                          <a:sysClr val="windowText" lastClr="000000"/>
                        </a:solidFill>
                        <a:latin typeface="Segoe UI" panose="020B0502040204020203" pitchFamily="34" charset="0"/>
                        <a:cs typeface="Segoe UI" panose="020B0502040204020203" pitchFamily="34" charset="0"/>
                      </a:rPr>
                      <a:t>(server depreciation, data</a:t>
                    </a:r>
                    <a:r>
                      <a:rPr lang="en-US" sz="1200" b="0" baseline="0">
                        <a:solidFill>
                          <a:sysClr val="windowText" lastClr="000000"/>
                        </a:solidFill>
                        <a:latin typeface="Segoe UI" panose="020B0502040204020203" pitchFamily="34" charset="0"/>
                        <a:cs typeface="Segoe UI" panose="020B0502040204020203" pitchFamily="34" charset="0"/>
                      </a:rPr>
                      <a:t> center costs, licenses, management, etc.)</a:t>
                    </a:r>
                    <a:r>
                      <a:rPr lang="en-US" sz="1200" b="0">
                        <a:solidFill>
                          <a:sysClr val="windowText" lastClr="000000"/>
                        </a:solidFill>
                        <a:latin typeface="Segoe UI" panose="020B0502040204020203" pitchFamily="34" charset="0"/>
                        <a:cs typeface="Segoe UI" panose="020B0502040204020203" pitchFamily="34" charset="0"/>
                      </a:rPr>
                      <a:t> </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8850151631012975"/>
                      <c:h val="0.27934755460377064"/>
                    </c:manualLayout>
                  </c15:layout>
                  <c15:showDataLabelsRange val="0"/>
                </c:ext>
                <c:ext xmlns:c16="http://schemas.microsoft.com/office/drawing/2014/chart" uri="{C3380CC4-5D6E-409C-BE32-E72D297353CC}">
                  <c16:uniqueId val="{00000002-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3-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04-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05-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06-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07-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08-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09-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0A-A450-4D7D-8A3C-E2A098B7CEDA}"/>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450-4D7D-8A3C-E2A098B7CEDA}"/>
            </c:ext>
          </c:extLst>
        </c:ser>
        <c:ser>
          <c:idx val="2"/>
          <c:order val="1"/>
          <c:tx>
            <c:strRef>
              <c:f>'Business Case'!$B$82</c:f>
              <c:strCache>
                <c:ptCount val="1"/>
                <c:pt idx="0">
                  <c:v>Azure costs</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D-A450-4D7D-8A3C-E2A098B7CEDA}"/>
                </c:ext>
              </c:extLst>
            </c:dLbl>
            <c:dLbl>
              <c:idx val="2"/>
              <c:delete val="1"/>
              <c:extLst>
                <c:ext xmlns:c15="http://schemas.microsoft.com/office/drawing/2012/chart" uri="{CE6537A1-D6FC-4f65-9D91-7224C49458BB}"/>
                <c:ext xmlns:c16="http://schemas.microsoft.com/office/drawing/2014/chart" uri="{C3380CC4-5D6E-409C-BE32-E72D297353CC}">
                  <c16:uniqueId val="{0000000E-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F-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0-A450-4D7D-8A3C-E2A098B7CEDA}"/>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2-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3-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14-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15-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16-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450-4D7D-8A3C-E2A098B7CEDA}"/>
            </c:ext>
          </c:extLst>
        </c:ser>
        <c:ser>
          <c:idx val="0"/>
          <c:order val="2"/>
          <c:tx>
            <c:strRef>
              <c:f>'Business Case'!$B$83</c:f>
              <c:strCache>
                <c:ptCount val="1"/>
                <c:pt idx="0">
                  <c:v>Migration</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19-A450-4D7D-8A3C-E2A098B7CEDA}"/>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600" b="1">
                        <a:solidFill>
                          <a:schemeClr val="bg1"/>
                        </a:solidFill>
                      </a:rPr>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1B-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C-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1D-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E-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F-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20-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21-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22-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450-4D7D-8A3C-E2A098B7CEDA}"/>
            </c:ext>
          </c:extLst>
        </c:ser>
        <c:ser>
          <c:idx val="6"/>
          <c:order val="5"/>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450-4D7D-8A3C-E2A098B7CEDA}"/>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450-4D7D-8A3C-E2A098B7CEDA}"/>
            </c:ext>
          </c:extLst>
        </c:ser>
        <c:ser>
          <c:idx val="4"/>
          <c:order val="4"/>
          <c:tx>
            <c:strRef>
              <c:f>'Business Case'!$B$72</c:f>
              <c:strCache>
                <c:ptCount val="1"/>
                <c:pt idx="0">
                  <c:v>Status Quo P&amp;L</c:v>
                </c:pt>
              </c:strCache>
            </c:strRef>
          </c:tx>
          <c:spPr>
            <a:ln w="28575" cap="rnd">
              <a:noFill/>
              <a:prstDash val="sysDash"/>
              <a:round/>
            </a:ln>
            <a:effectLst/>
          </c:spPr>
          <c:marker>
            <c:symbol val="none"/>
          </c:marker>
          <c:dLbls>
            <c:dLbl>
              <c:idx val="10"/>
              <c:layout>
                <c:manualLayout>
                  <c:x val="-0.25323369692960773"/>
                  <c:y val="-7.235544935135533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450-4D7D-8A3C-E2A098B7CEDA}"/>
                </c:ext>
              </c:extLst>
            </c:dLbl>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450-4D7D-8A3C-E2A098B7CEDA}"/>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0530804914669238"/>
        </c:manualLayout>
      </c:layout>
      <c:areaChart>
        <c:grouping val="stacked"/>
        <c:varyColors val="0"/>
        <c:ser>
          <c:idx val="1"/>
          <c:order val="0"/>
          <c:tx>
            <c:strRef>
              <c:f>'Business Case'!$B$81</c:f>
              <c:strCache>
                <c:ptCount val="1"/>
                <c:pt idx="0">
                  <c:v>Opex</c:v>
                </c:pt>
              </c:strCache>
            </c:strRef>
          </c:tx>
          <c:spPr>
            <a:pattFill prst="pct20">
              <a:fgClr>
                <a:schemeClr val="accent1"/>
              </a:fgClr>
              <a:bgClr>
                <a:schemeClr val="bg1"/>
              </a:bgClr>
            </a:pattFill>
            <a:ln>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9E8B-4534-8096-BBEA070E0CE1}"/>
            </c:ext>
          </c:extLst>
        </c:ser>
        <c:ser>
          <c:idx val="2"/>
          <c:order val="1"/>
          <c:tx>
            <c:strRef>
              <c:f>'Business Case'!$B$82</c:f>
              <c:strCache>
                <c:ptCount val="1"/>
                <c:pt idx="0">
                  <c:v>Azure costs</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9E8B-4534-8096-BBEA070E0CE1}"/>
                </c:ext>
              </c:extLst>
            </c:dLbl>
            <c:dLbl>
              <c:idx val="1"/>
              <c:delete val="1"/>
              <c:extLst>
                <c:ext xmlns:c15="http://schemas.microsoft.com/office/drawing/2012/chart" uri="{CE6537A1-D6FC-4f65-9D91-7224C49458BB}"/>
                <c:ext xmlns:c16="http://schemas.microsoft.com/office/drawing/2014/chart" uri="{C3380CC4-5D6E-409C-BE32-E72D297353CC}">
                  <c16:uniqueId val="{0000000D-9E8B-4534-8096-BBEA070E0CE1}"/>
                </c:ext>
              </c:extLst>
            </c:dLbl>
            <c:dLbl>
              <c:idx val="2"/>
              <c:delete val="1"/>
              <c:extLst>
                <c:ext xmlns:c15="http://schemas.microsoft.com/office/drawing/2012/chart" uri="{CE6537A1-D6FC-4f65-9D91-7224C49458BB}"/>
                <c:ext xmlns:c16="http://schemas.microsoft.com/office/drawing/2014/chart" uri="{C3380CC4-5D6E-409C-BE32-E72D297353CC}">
                  <c16:uniqueId val="{0000000E-9E8B-4534-8096-BBEA070E0CE1}"/>
                </c:ext>
              </c:extLst>
            </c:dLbl>
            <c:dLbl>
              <c:idx val="3"/>
              <c:delete val="1"/>
              <c:extLst>
                <c:ext xmlns:c15="http://schemas.microsoft.com/office/drawing/2012/chart" uri="{CE6537A1-D6FC-4f65-9D91-7224C49458BB}"/>
                <c:ext xmlns:c16="http://schemas.microsoft.com/office/drawing/2014/chart" uri="{C3380CC4-5D6E-409C-BE32-E72D297353CC}">
                  <c16:uniqueId val="{0000000F-9E8B-4534-8096-BBEA070E0CE1}"/>
                </c:ext>
              </c:extLst>
            </c:dLbl>
            <c:dLbl>
              <c:idx val="4"/>
              <c:delete val="1"/>
              <c:extLst>
                <c:ext xmlns:c15="http://schemas.microsoft.com/office/drawing/2012/chart" uri="{CE6537A1-D6FC-4f65-9D91-7224C49458BB}"/>
                <c:ext xmlns:c16="http://schemas.microsoft.com/office/drawing/2014/chart" uri="{C3380CC4-5D6E-409C-BE32-E72D297353CC}">
                  <c16:uniqueId val="{00000010-9E8B-4534-8096-BBEA070E0CE1}"/>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9E8B-4534-8096-BBEA070E0CE1}"/>
                </c:ext>
              </c:extLst>
            </c:dLbl>
            <c:dLbl>
              <c:idx val="6"/>
              <c:delete val="1"/>
              <c:extLst>
                <c:ext xmlns:c15="http://schemas.microsoft.com/office/drawing/2012/chart" uri="{CE6537A1-D6FC-4f65-9D91-7224C49458BB}"/>
                <c:ext xmlns:c16="http://schemas.microsoft.com/office/drawing/2014/chart" uri="{C3380CC4-5D6E-409C-BE32-E72D297353CC}">
                  <c16:uniqueId val="{00000012-9E8B-4534-8096-BBEA070E0CE1}"/>
                </c:ext>
              </c:extLst>
            </c:dLbl>
            <c:dLbl>
              <c:idx val="7"/>
              <c:delete val="1"/>
              <c:extLst>
                <c:ext xmlns:c15="http://schemas.microsoft.com/office/drawing/2012/chart" uri="{CE6537A1-D6FC-4f65-9D91-7224C49458BB}"/>
                <c:ext xmlns:c16="http://schemas.microsoft.com/office/drawing/2014/chart" uri="{C3380CC4-5D6E-409C-BE32-E72D297353CC}">
                  <c16:uniqueId val="{00000013-9E8B-4534-8096-BBEA070E0CE1}"/>
                </c:ext>
              </c:extLst>
            </c:dLbl>
            <c:dLbl>
              <c:idx val="8"/>
              <c:delete val="1"/>
              <c:extLst>
                <c:ext xmlns:c15="http://schemas.microsoft.com/office/drawing/2012/chart" uri="{CE6537A1-D6FC-4f65-9D91-7224C49458BB}"/>
                <c:ext xmlns:c16="http://schemas.microsoft.com/office/drawing/2014/chart" uri="{C3380CC4-5D6E-409C-BE32-E72D297353CC}">
                  <c16:uniqueId val="{00000014-9E8B-4534-8096-BBEA070E0CE1}"/>
                </c:ext>
              </c:extLst>
            </c:dLbl>
            <c:dLbl>
              <c:idx val="9"/>
              <c:delete val="1"/>
              <c:extLst>
                <c:ext xmlns:c15="http://schemas.microsoft.com/office/drawing/2012/chart" uri="{CE6537A1-D6FC-4f65-9D91-7224C49458BB}"/>
                <c:ext xmlns:c16="http://schemas.microsoft.com/office/drawing/2014/chart" uri="{C3380CC4-5D6E-409C-BE32-E72D297353CC}">
                  <c16:uniqueId val="{00000015-9E8B-4534-8096-BBEA070E0CE1}"/>
                </c:ext>
              </c:extLst>
            </c:dLbl>
            <c:dLbl>
              <c:idx val="10"/>
              <c:delete val="1"/>
              <c:extLst>
                <c:ext xmlns:c15="http://schemas.microsoft.com/office/drawing/2012/chart" uri="{CE6537A1-D6FC-4f65-9D91-7224C49458BB}"/>
                <c:ext xmlns:c16="http://schemas.microsoft.com/office/drawing/2014/chart" uri="{C3380CC4-5D6E-409C-BE32-E72D297353CC}">
                  <c16:uniqueId val="{00000016-9E8B-4534-8096-BBEA070E0CE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9E8B-4534-8096-BBEA070E0CE1}"/>
            </c:ext>
          </c:extLst>
        </c:ser>
        <c:ser>
          <c:idx val="0"/>
          <c:order val="2"/>
          <c:tx>
            <c:strRef>
              <c:f>'Business Case'!$B$83</c:f>
              <c:strCache>
                <c:ptCount val="1"/>
                <c:pt idx="0">
                  <c:v>Migration</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9E8B-4534-8096-BBEA070E0CE1}"/>
                </c:ext>
              </c:extLst>
            </c:dLbl>
            <c:dLbl>
              <c:idx val="1"/>
              <c:delete val="1"/>
              <c:extLst>
                <c:ext xmlns:c15="http://schemas.microsoft.com/office/drawing/2012/chart" uri="{CE6537A1-D6FC-4f65-9D91-7224C49458BB}"/>
                <c:ext xmlns:c16="http://schemas.microsoft.com/office/drawing/2014/chart" uri="{C3380CC4-5D6E-409C-BE32-E72D297353CC}">
                  <c16:uniqueId val="{00000019-9E8B-4534-8096-BBEA070E0CE1}"/>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600" b="1">
                        <a:solidFill>
                          <a:schemeClr val="bg1"/>
                        </a:solidFill>
                      </a:rPr>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9E8B-4534-8096-BBEA070E0CE1}"/>
                </c:ext>
              </c:extLst>
            </c:dLbl>
            <c:dLbl>
              <c:idx val="3"/>
              <c:delete val="1"/>
              <c:extLst>
                <c:ext xmlns:c15="http://schemas.microsoft.com/office/drawing/2012/chart" uri="{CE6537A1-D6FC-4f65-9D91-7224C49458BB}"/>
                <c:ext xmlns:c16="http://schemas.microsoft.com/office/drawing/2014/chart" uri="{C3380CC4-5D6E-409C-BE32-E72D297353CC}">
                  <c16:uniqueId val="{0000001B-9E8B-4534-8096-BBEA070E0CE1}"/>
                </c:ext>
              </c:extLst>
            </c:dLbl>
            <c:dLbl>
              <c:idx val="4"/>
              <c:delete val="1"/>
              <c:extLst>
                <c:ext xmlns:c15="http://schemas.microsoft.com/office/drawing/2012/chart" uri="{CE6537A1-D6FC-4f65-9D91-7224C49458BB}"/>
                <c:ext xmlns:c16="http://schemas.microsoft.com/office/drawing/2014/chart" uri="{C3380CC4-5D6E-409C-BE32-E72D297353CC}">
                  <c16:uniqueId val="{0000001C-9E8B-4534-8096-BBEA070E0CE1}"/>
                </c:ext>
              </c:extLst>
            </c:dLbl>
            <c:dLbl>
              <c:idx val="5"/>
              <c:delete val="1"/>
              <c:extLst>
                <c:ext xmlns:c15="http://schemas.microsoft.com/office/drawing/2012/chart" uri="{CE6537A1-D6FC-4f65-9D91-7224C49458BB}"/>
                <c:ext xmlns:c16="http://schemas.microsoft.com/office/drawing/2014/chart" uri="{C3380CC4-5D6E-409C-BE32-E72D297353CC}">
                  <c16:uniqueId val="{0000001D-9E8B-4534-8096-BBEA070E0CE1}"/>
                </c:ext>
              </c:extLst>
            </c:dLbl>
            <c:dLbl>
              <c:idx val="6"/>
              <c:delete val="1"/>
              <c:extLst>
                <c:ext xmlns:c15="http://schemas.microsoft.com/office/drawing/2012/chart" uri="{CE6537A1-D6FC-4f65-9D91-7224C49458BB}"/>
                <c:ext xmlns:c16="http://schemas.microsoft.com/office/drawing/2014/chart" uri="{C3380CC4-5D6E-409C-BE32-E72D297353CC}">
                  <c16:uniqueId val="{0000001E-9E8B-4534-8096-BBEA070E0CE1}"/>
                </c:ext>
              </c:extLst>
            </c:dLbl>
            <c:dLbl>
              <c:idx val="7"/>
              <c:delete val="1"/>
              <c:extLst>
                <c:ext xmlns:c15="http://schemas.microsoft.com/office/drawing/2012/chart" uri="{CE6537A1-D6FC-4f65-9D91-7224C49458BB}"/>
                <c:ext xmlns:c16="http://schemas.microsoft.com/office/drawing/2014/chart" uri="{C3380CC4-5D6E-409C-BE32-E72D297353CC}">
                  <c16:uniqueId val="{0000001F-9E8B-4534-8096-BBEA070E0CE1}"/>
                </c:ext>
              </c:extLst>
            </c:dLbl>
            <c:dLbl>
              <c:idx val="8"/>
              <c:delete val="1"/>
              <c:extLst>
                <c:ext xmlns:c15="http://schemas.microsoft.com/office/drawing/2012/chart" uri="{CE6537A1-D6FC-4f65-9D91-7224C49458BB}"/>
                <c:ext xmlns:c16="http://schemas.microsoft.com/office/drawing/2014/chart" uri="{C3380CC4-5D6E-409C-BE32-E72D297353CC}">
                  <c16:uniqueId val="{00000020-9E8B-4534-8096-BBEA070E0CE1}"/>
                </c:ext>
              </c:extLst>
            </c:dLbl>
            <c:dLbl>
              <c:idx val="9"/>
              <c:delete val="1"/>
              <c:extLst>
                <c:ext xmlns:c15="http://schemas.microsoft.com/office/drawing/2012/chart" uri="{CE6537A1-D6FC-4f65-9D91-7224C49458BB}"/>
                <c:ext xmlns:c16="http://schemas.microsoft.com/office/drawing/2014/chart" uri="{C3380CC4-5D6E-409C-BE32-E72D297353CC}">
                  <c16:uniqueId val="{00000021-9E8B-4534-8096-BBEA070E0CE1}"/>
                </c:ext>
              </c:extLst>
            </c:dLbl>
            <c:dLbl>
              <c:idx val="10"/>
              <c:delete val="1"/>
              <c:extLst>
                <c:ext xmlns:c15="http://schemas.microsoft.com/office/drawing/2012/chart" uri="{CE6537A1-D6FC-4f65-9D91-7224C49458BB}"/>
                <c:ext xmlns:c16="http://schemas.microsoft.com/office/drawing/2014/chart" uri="{C3380CC4-5D6E-409C-BE32-E72D297353CC}">
                  <c16:uniqueId val="{00000022-9E8B-4534-8096-BBEA070E0CE1}"/>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9E8B-4534-8096-BBEA070E0CE1}"/>
            </c:ext>
          </c:extLst>
        </c:ser>
        <c:ser>
          <c:idx val="6"/>
          <c:order val="5"/>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24-9E8B-4534-8096-BBEA070E0CE1}"/>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noFill/>
              <a:prstDash val="dash"/>
              <a:round/>
            </a:ln>
            <a:effectLst/>
          </c:spPr>
          <c:marker>
            <c:symbol val="none"/>
          </c:marker>
          <c:cat>
            <c:numRef>
              <c:f>'[1]Output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25-9E8B-4534-8096-BBEA070E0CE1}"/>
            </c:ext>
          </c:extLst>
        </c:ser>
        <c:ser>
          <c:idx val="4"/>
          <c:order val="4"/>
          <c:tx>
            <c:strRef>
              <c:f>'Business Case'!$B$72</c:f>
              <c:strCache>
                <c:ptCount val="1"/>
                <c:pt idx="0">
                  <c:v>Status Quo P&amp;L</c:v>
                </c:pt>
              </c:strCache>
            </c:strRef>
          </c:tx>
          <c:spPr>
            <a:ln w="28575" cap="rnd">
              <a:noFill/>
              <a:prstDash val="sysDash"/>
              <a:round/>
            </a:ln>
            <a:effectLst/>
          </c:spPr>
          <c:marker>
            <c:symbol val="none"/>
          </c:marker>
          <c:dLbls>
            <c:dLbl>
              <c:idx val="9"/>
              <c:layout>
                <c:manualLayout>
                  <c:x val="-0.10046661834900167"/>
                  <c:y val="-8.4563719529847717E-2"/>
                </c:manualLayout>
              </c:layout>
              <c:tx>
                <c:rich>
                  <a:bodyPr/>
                  <a:lstStyle/>
                  <a:p>
                    <a:r>
                      <a:rPr lang="en-US" sz="1400">
                        <a:solidFill>
                          <a:schemeClr val="bg1"/>
                        </a:solidFill>
                      </a:rPr>
                      <a:t>StatusQuou</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9E8B-4534-8096-BBEA070E0CE1}"/>
                </c:ext>
              </c:extLst>
            </c:dLbl>
            <c:dLbl>
              <c:idx val="10"/>
              <c:layout>
                <c:manualLayout>
                  <c:x val="-0.25323369692960773"/>
                  <c:y val="-7.235544935135533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7-9E8B-4534-8096-BBEA070E0CE1}"/>
                </c:ext>
              </c:extLst>
            </c:dLbl>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'[1]Output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28-9E8B-4534-8096-BBEA070E0CE1}"/>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90198899207051764"/>
        </c:manualLayout>
      </c:layout>
      <c:areaChart>
        <c:grouping val="stacked"/>
        <c:varyColors val="0"/>
        <c:ser>
          <c:idx val="1"/>
          <c:order val="0"/>
          <c:tx>
            <c:strRef>
              <c:f>'Business Case'!$B$81</c:f>
              <c:strCache>
                <c:ptCount val="1"/>
                <c:pt idx="0">
                  <c:v>Opex</c:v>
                </c:pt>
              </c:strCache>
            </c:strRef>
          </c:tx>
          <c:spPr>
            <a:solidFill>
              <a:srgbClr val="6DA6D9"/>
            </a:solid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1-A450-4D7D-8A3C-E2A098B7CEDA}"/>
                </c:ext>
              </c:extLst>
            </c:dLbl>
            <c:dLbl>
              <c:idx val="2"/>
              <c:layout>
                <c:manualLayout>
                  <c:x val="7.0399461446701188E-4"/>
                  <c:y val="-1.0645355976814461E-2"/>
                </c:manualLayout>
              </c:layout>
              <c:tx>
                <c:rich>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r>
                      <a:rPr lang="en-US" sz="1400" b="1">
                        <a:solidFill>
                          <a:sysClr val="windowText" lastClr="000000"/>
                        </a:solidFill>
                        <a:latin typeface="Segoe UI" panose="020B0502040204020203" pitchFamily="34" charset="0"/>
                        <a:cs typeface="Segoe UI" panose="020B0502040204020203" pitchFamily="34" charset="0"/>
                      </a:rPr>
                      <a:t>Opex</a:t>
                    </a:r>
                  </a:p>
                  <a:p>
                    <a:pPr>
                      <a:defRPr sz="1400" b="1">
                        <a:solidFill>
                          <a:sysClr val="windowText" lastClr="000000"/>
                        </a:solidFill>
                        <a:latin typeface="Segoe UI" panose="020B0502040204020203" pitchFamily="34" charset="0"/>
                        <a:cs typeface="Segoe UI" panose="020B0502040204020203" pitchFamily="34" charset="0"/>
                      </a:defRPr>
                    </a:pPr>
                    <a:r>
                      <a:rPr lang="en-US" sz="1050" b="1">
                        <a:solidFill>
                          <a:sysClr val="windowText" lastClr="000000"/>
                        </a:solidFill>
                        <a:latin typeface="Segoe UI" panose="020B0502040204020203" pitchFamily="34" charset="0"/>
                        <a:cs typeface="Segoe UI" panose="020B0502040204020203" pitchFamily="34" charset="0"/>
                      </a:rPr>
                      <a:t>(old server depreciation</a:t>
                    </a:r>
                    <a:r>
                      <a:rPr lang="en-US" sz="1050" b="1" baseline="0">
                        <a:solidFill>
                          <a:sysClr val="windowText" lastClr="000000"/>
                        </a:solidFill>
                        <a:latin typeface="Segoe UI" panose="020B0502040204020203" pitchFamily="34" charset="0"/>
                        <a:cs typeface="Segoe UI" panose="020B0502040204020203" pitchFamily="34" charset="0"/>
                      </a:rPr>
                      <a:t>, data center operations, management)</a:t>
                    </a:r>
                    <a:endParaRPr lang="en-US" sz="1050" b="1">
                      <a:solidFill>
                        <a:sysClr val="windowText" lastClr="000000"/>
                      </a:solidFill>
                      <a:latin typeface="Segoe UI" panose="020B0502040204020203" pitchFamily="34" charset="0"/>
                      <a:cs typeface="Segoe UI" panose="020B0502040204020203" pitchFamily="34" charset="0"/>
                    </a:endParaRPr>
                  </a:p>
                </c:rich>
              </c:tx>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ysClr val="windowText" lastClr="000000"/>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33793823707771509"/>
                      <c:h val="0.41240920883330462"/>
                    </c:manualLayout>
                  </c15:layout>
                  <c15:showDataLabelsRange val="0"/>
                </c:ext>
                <c:ext xmlns:c16="http://schemas.microsoft.com/office/drawing/2014/chart" uri="{C3380CC4-5D6E-409C-BE32-E72D297353CC}">
                  <c16:uniqueId val="{00000002-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3-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04-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05-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06-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07-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08-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09-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0A-A450-4D7D-8A3C-E2A098B7CED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Case'!$C$81:$M$81</c:f>
              <c:numCache>
                <c:formatCode>"$"#,##0,,"M"_);\("$"#,##0\)</c:formatCode>
                <c:ptCount val="11"/>
                <c:pt idx="0">
                  <c:v>83018458</c:v>
                </c:pt>
                <c:pt idx="1">
                  <c:v>79848457.799999997</c:v>
                </c:pt>
                <c:pt idx="2">
                  <c:v>66278978</c:v>
                </c:pt>
                <c:pt idx="3">
                  <c:v>47819878</c:v>
                </c:pt>
                <c:pt idx="4">
                  <c:v>31007605</c:v>
                </c:pt>
                <c:pt idx="5">
                  <c:v>17408113.810000002</c:v>
                </c:pt>
                <c:pt idx="6">
                  <c:v>11357387.884299999</c:v>
                </c:pt>
                <c:pt idx="7">
                  <c:v>9546141.9585999995</c:v>
                </c:pt>
                <c:pt idx="8">
                  <c:v>9644516.0329</c:v>
                </c:pt>
                <c:pt idx="9">
                  <c:v>9711063.1072000004</c:v>
                </c:pt>
                <c:pt idx="10">
                  <c:v>9744828.3715000004</c:v>
                </c:pt>
              </c:numCache>
            </c:numRef>
          </c:val>
          <c:extLst>
            <c:ext xmlns:c16="http://schemas.microsoft.com/office/drawing/2014/chart" uri="{C3380CC4-5D6E-409C-BE32-E72D297353CC}">
              <c16:uniqueId val="{0000000B-A450-4D7D-8A3C-E2A098B7CEDA}"/>
            </c:ext>
          </c:extLst>
        </c:ser>
        <c:ser>
          <c:idx val="2"/>
          <c:order val="1"/>
          <c:tx>
            <c:strRef>
              <c:f>'Business Case'!$B$82</c:f>
              <c:strCache>
                <c:ptCount val="1"/>
                <c:pt idx="0">
                  <c:v>Azure costs</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0D-A450-4D7D-8A3C-E2A098B7CEDA}"/>
                </c:ext>
              </c:extLst>
            </c:dLbl>
            <c:dLbl>
              <c:idx val="2"/>
              <c:delete val="1"/>
              <c:extLst>
                <c:ext xmlns:c15="http://schemas.microsoft.com/office/drawing/2012/chart" uri="{CE6537A1-D6FC-4f65-9D91-7224C49458BB}"/>
                <c:ext xmlns:c16="http://schemas.microsoft.com/office/drawing/2014/chart" uri="{C3380CC4-5D6E-409C-BE32-E72D297353CC}">
                  <c16:uniqueId val="{0000000E-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0F-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0-A450-4D7D-8A3C-E2A098B7CEDA}"/>
                </c:ext>
              </c:extLst>
            </c:dLbl>
            <c:dLbl>
              <c:idx val="5"/>
              <c:layout>
                <c:manualLayout>
                  <c:x val="9.2662486446271841E-2"/>
                  <c:y val="3.5119922398183651E-2"/>
                </c:manualLayout>
              </c:layout>
              <c:tx>
                <c:rich>
                  <a:bodyPr/>
                  <a:lstStyle/>
                  <a:p>
                    <a:r>
                      <a:rPr lang="en-US" sz="1400" b="1"/>
                      <a:t>Azure</a:t>
                    </a:r>
                    <a:r>
                      <a:rPr lang="en-US" sz="1400" b="1" baseline="0"/>
                      <a:t> Costs </a:t>
                    </a:r>
                    <a:endParaRPr lang="en-US" sz="1400" b="1"/>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2-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3-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14-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15-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16-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Case'!$C$82:$M$82</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17-A450-4D7D-8A3C-E2A098B7CEDA}"/>
            </c:ext>
          </c:extLst>
        </c:ser>
        <c:ser>
          <c:idx val="0"/>
          <c:order val="2"/>
          <c:tx>
            <c:strRef>
              <c:f>'Business Case'!$B$83</c:f>
              <c:strCache>
                <c:ptCount val="1"/>
                <c:pt idx="0">
                  <c:v>Migration</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A450-4D7D-8A3C-E2A098B7CEDA}"/>
                </c:ext>
              </c:extLst>
            </c:dLbl>
            <c:dLbl>
              <c:idx val="1"/>
              <c:delete val="1"/>
              <c:extLst>
                <c:ext xmlns:c15="http://schemas.microsoft.com/office/drawing/2012/chart" uri="{CE6537A1-D6FC-4f65-9D91-7224C49458BB}"/>
                <c:ext xmlns:c16="http://schemas.microsoft.com/office/drawing/2014/chart" uri="{C3380CC4-5D6E-409C-BE32-E72D297353CC}">
                  <c16:uniqueId val="{00000019-A450-4D7D-8A3C-E2A098B7CEDA}"/>
                </c:ext>
              </c:extLst>
            </c:dLbl>
            <c:dLbl>
              <c:idx val="2"/>
              <c:layout>
                <c:manualLayout>
                  <c:x val="6.3779598865317061E-2"/>
                  <c:y val="1.7662026239435229E-2"/>
                </c:manualLayout>
              </c:layout>
              <c:tx>
                <c:rich>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600" b="1">
                        <a:solidFill>
                          <a:schemeClr val="bg1"/>
                        </a:solidFill>
                      </a:rPr>
                      <a:t>Migration</a:t>
                    </a:r>
                  </a:p>
                </c:rich>
              </c:tx>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A450-4D7D-8A3C-E2A098B7CEDA}"/>
                </c:ext>
              </c:extLst>
            </c:dLbl>
            <c:dLbl>
              <c:idx val="3"/>
              <c:delete val="1"/>
              <c:extLst>
                <c:ext xmlns:c15="http://schemas.microsoft.com/office/drawing/2012/chart" uri="{CE6537A1-D6FC-4f65-9D91-7224C49458BB}"/>
                <c:ext xmlns:c16="http://schemas.microsoft.com/office/drawing/2014/chart" uri="{C3380CC4-5D6E-409C-BE32-E72D297353CC}">
                  <c16:uniqueId val="{0000001B-A450-4D7D-8A3C-E2A098B7CEDA}"/>
                </c:ext>
              </c:extLst>
            </c:dLbl>
            <c:dLbl>
              <c:idx val="4"/>
              <c:delete val="1"/>
              <c:extLst>
                <c:ext xmlns:c15="http://schemas.microsoft.com/office/drawing/2012/chart" uri="{CE6537A1-D6FC-4f65-9D91-7224C49458BB}"/>
                <c:ext xmlns:c16="http://schemas.microsoft.com/office/drawing/2014/chart" uri="{C3380CC4-5D6E-409C-BE32-E72D297353CC}">
                  <c16:uniqueId val="{0000001C-A450-4D7D-8A3C-E2A098B7CEDA}"/>
                </c:ext>
              </c:extLst>
            </c:dLbl>
            <c:dLbl>
              <c:idx val="5"/>
              <c:delete val="1"/>
              <c:extLst>
                <c:ext xmlns:c15="http://schemas.microsoft.com/office/drawing/2012/chart" uri="{CE6537A1-D6FC-4f65-9D91-7224C49458BB}"/>
                <c:ext xmlns:c16="http://schemas.microsoft.com/office/drawing/2014/chart" uri="{C3380CC4-5D6E-409C-BE32-E72D297353CC}">
                  <c16:uniqueId val="{0000001D-A450-4D7D-8A3C-E2A098B7CEDA}"/>
                </c:ext>
              </c:extLst>
            </c:dLbl>
            <c:dLbl>
              <c:idx val="6"/>
              <c:delete val="1"/>
              <c:extLst>
                <c:ext xmlns:c15="http://schemas.microsoft.com/office/drawing/2012/chart" uri="{CE6537A1-D6FC-4f65-9D91-7224C49458BB}"/>
                <c:ext xmlns:c16="http://schemas.microsoft.com/office/drawing/2014/chart" uri="{C3380CC4-5D6E-409C-BE32-E72D297353CC}">
                  <c16:uniqueId val="{0000001E-A450-4D7D-8A3C-E2A098B7CEDA}"/>
                </c:ext>
              </c:extLst>
            </c:dLbl>
            <c:dLbl>
              <c:idx val="7"/>
              <c:delete val="1"/>
              <c:extLst>
                <c:ext xmlns:c15="http://schemas.microsoft.com/office/drawing/2012/chart" uri="{CE6537A1-D6FC-4f65-9D91-7224C49458BB}"/>
                <c:ext xmlns:c16="http://schemas.microsoft.com/office/drawing/2014/chart" uri="{C3380CC4-5D6E-409C-BE32-E72D297353CC}">
                  <c16:uniqueId val="{0000001F-A450-4D7D-8A3C-E2A098B7CEDA}"/>
                </c:ext>
              </c:extLst>
            </c:dLbl>
            <c:dLbl>
              <c:idx val="8"/>
              <c:delete val="1"/>
              <c:extLst>
                <c:ext xmlns:c15="http://schemas.microsoft.com/office/drawing/2012/chart" uri="{CE6537A1-D6FC-4f65-9D91-7224C49458BB}"/>
                <c:ext xmlns:c16="http://schemas.microsoft.com/office/drawing/2014/chart" uri="{C3380CC4-5D6E-409C-BE32-E72D297353CC}">
                  <c16:uniqueId val="{00000020-A450-4D7D-8A3C-E2A098B7CEDA}"/>
                </c:ext>
              </c:extLst>
            </c:dLbl>
            <c:dLbl>
              <c:idx val="9"/>
              <c:delete val="1"/>
              <c:extLst>
                <c:ext xmlns:c15="http://schemas.microsoft.com/office/drawing/2012/chart" uri="{CE6537A1-D6FC-4f65-9D91-7224C49458BB}"/>
                <c:ext xmlns:c16="http://schemas.microsoft.com/office/drawing/2014/chart" uri="{C3380CC4-5D6E-409C-BE32-E72D297353CC}">
                  <c16:uniqueId val="{00000021-A450-4D7D-8A3C-E2A098B7CEDA}"/>
                </c:ext>
              </c:extLst>
            </c:dLbl>
            <c:dLbl>
              <c:idx val="10"/>
              <c:delete val="1"/>
              <c:extLst>
                <c:ext xmlns:c15="http://schemas.microsoft.com/office/drawing/2012/chart" uri="{CE6537A1-D6FC-4f65-9D91-7224C49458BB}"/>
                <c:ext xmlns:c16="http://schemas.microsoft.com/office/drawing/2014/chart" uri="{C3380CC4-5D6E-409C-BE32-E72D297353CC}">
                  <c16:uniqueId val="{00000022-A450-4D7D-8A3C-E2A098B7CED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Case'!$C$83:$M$83</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3-A450-4D7D-8A3C-E2A098B7CEDA}"/>
            </c:ext>
          </c:extLst>
        </c:ser>
        <c:ser>
          <c:idx val="6"/>
          <c:order val="5"/>
          <c:tx>
            <c:strRef>
              <c:f>'Business Case'!$B$85</c:f>
              <c:strCache>
                <c:ptCount val="1"/>
                <c:pt idx="0">
                  <c:v>ACO</c:v>
                </c:pt>
              </c:strCache>
            </c:strRef>
          </c:tx>
          <c:spPr>
            <a:solidFill>
              <a:schemeClr val="accent1">
                <a:lumMod val="60000"/>
              </a:schemeClr>
            </a:solidFill>
            <a:ln w="25400">
              <a:noFill/>
            </a:ln>
            <a:effectLst/>
          </c:spPr>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Case'!$C$85:$M$85</c:f>
            </c:numRef>
          </c:val>
          <c:extLst>
            <c:ext xmlns:c16="http://schemas.microsoft.com/office/drawing/2014/chart" uri="{C3380CC4-5D6E-409C-BE32-E72D297353CC}">
              <c16:uniqueId val="{00000030-A450-4D7D-8A3C-E2A098B7CEDA}"/>
            </c:ext>
          </c:extLst>
        </c:ser>
        <c:dLbls>
          <c:showLegendKey val="0"/>
          <c:showVal val="0"/>
          <c:showCatName val="0"/>
          <c:showSerName val="0"/>
          <c:showPercent val="0"/>
          <c:showBubbleSize val="0"/>
        </c:dLbls>
        <c:axId val="1595883920"/>
        <c:axId val="1244584095"/>
      </c:areaChart>
      <c:lineChart>
        <c:grouping val="standard"/>
        <c:varyColors val="0"/>
        <c:ser>
          <c:idx val="3"/>
          <c:order val="3"/>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Case'!$C$87:$M$87</c:f>
              <c:numCache>
                <c:formatCode>"$"#,##0,,"M"_);\("$"#,##0\)</c:formatCode>
                <c:ptCount val="11"/>
                <c:pt idx="0">
                  <c:v>83018458</c:v>
                </c:pt>
                <c:pt idx="1">
                  <c:v>95704801.185933873</c:v>
                </c:pt>
                <c:pt idx="2">
                  <c:v>111520439.6026697</c:v>
                </c:pt>
                <c:pt idx="3">
                  <c:v>110574403.72706634</c:v>
                </c:pt>
                <c:pt idx="4">
                  <c:v>98341590.315758735</c:v>
                </c:pt>
                <c:pt idx="5">
                  <c:v>77233175.898940176</c:v>
                </c:pt>
                <c:pt idx="6">
                  <c:v>64737061.368004367</c:v>
                </c:pt>
                <c:pt idx="7">
                  <c:v>62925815.442304365</c:v>
                </c:pt>
                <c:pt idx="8">
                  <c:v>63024189.516604364</c:v>
                </c:pt>
                <c:pt idx="9">
                  <c:v>63090736.59090437</c:v>
                </c:pt>
                <c:pt idx="10">
                  <c:v>63124501.855204366</c:v>
                </c:pt>
              </c:numCache>
            </c:numRef>
          </c:val>
          <c:smooth val="0"/>
          <c:extLst>
            <c:ext xmlns:c16="http://schemas.microsoft.com/office/drawing/2014/chart" uri="{C3380CC4-5D6E-409C-BE32-E72D297353CC}">
              <c16:uniqueId val="{00000034-A450-4D7D-8A3C-E2A098B7CEDA}"/>
            </c:ext>
          </c:extLst>
        </c:ser>
        <c:ser>
          <c:idx val="4"/>
          <c:order val="4"/>
          <c:tx>
            <c:strRef>
              <c:f>'Business Case'!$B$72</c:f>
              <c:strCache>
                <c:ptCount val="1"/>
                <c:pt idx="0">
                  <c:v>Status Quo P&amp;L</c:v>
                </c:pt>
              </c:strCache>
            </c:strRef>
          </c:tx>
          <c:spPr>
            <a:ln w="28575" cap="rnd">
              <a:noFill/>
              <a:prstDash val="sysDash"/>
              <a:round/>
            </a:ln>
            <a:effectLst/>
          </c:spPr>
          <c:marker>
            <c:symbol val="none"/>
          </c:marker>
          <c:dLbls>
            <c:dLbl>
              <c:idx val="9"/>
              <c:layout>
                <c:manualLayout>
                  <c:x val="-0.10046661834900167"/>
                  <c:y val="-8.4563719529847717E-2"/>
                </c:manualLayout>
              </c:layout>
              <c:tx>
                <c:rich>
                  <a:bodyPr/>
                  <a:lstStyle/>
                  <a:p>
                    <a:r>
                      <a:rPr lang="en-US" sz="1400">
                        <a:solidFill>
                          <a:schemeClr val="bg1"/>
                        </a:solidFill>
                      </a:rPr>
                      <a:t>StatusQuou</a:t>
                    </a:r>
                  </a:p>
                </c:rich>
              </c:tx>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35-A450-4D7D-8A3C-E2A098B7CEDA}"/>
                </c:ext>
              </c:extLst>
            </c:dLbl>
            <c:dLbl>
              <c:idx val="10"/>
              <c:layout>
                <c:manualLayout>
                  <c:x val="-0.25323369692960773"/>
                  <c:y val="-7.2355449351355336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6-A450-4D7D-8A3C-E2A098B7CEDA}"/>
                </c:ext>
              </c:extLst>
            </c:dLbl>
            <c:spPr>
              <a:no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Case'!$C$72:$M$72</c:f>
              <c:numCache>
                <c:formatCode>"$"#,##0,,"M"_);\("$"#,##0\)</c:formatCode>
                <c:ptCount val="11"/>
                <c:pt idx="0">
                  <c:v>83018458</c:v>
                </c:pt>
                <c:pt idx="1">
                  <c:v>84039011.739999995</c:v>
                </c:pt>
                <c:pt idx="2">
                  <c:v>85450182.092199996</c:v>
                </c:pt>
                <c:pt idx="3">
                  <c:v>87263687.554966003</c:v>
                </c:pt>
                <c:pt idx="4">
                  <c:v>89491598.181614965</c:v>
                </c:pt>
                <c:pt idx="5">
                  <c:v>91402887.073214963</c:v>
                </c:pt>
                <c:pt idx="6">
                  <c:v>92954175.964814976</c:v>
                </c:pt>
                <c:pt idx="7">
                  <c:v>94134664.856414974</c:v>
                </c:pt>
                <c:pt idx="8">
                  <c:v>94800135.599414974</c:v>
                </c:pt>
                <c:pt idx="9">
                  <c:v>95137788.242414966</c:v>
                </c:pt>
                <c:pt idx="10">
                  <c:v>95137788.242414966</c:v>
                </c:pt>
              </c:numCache>
            </c:numRef>
          </c:val>
          <c:smooth val="0"/>
          <c:extLst>
            <c:ext xmlns:c16="http://schemas.microsoft.com/office/drawing/2014/chart" uri="{C3380CC4-5D6E-409C-BE32-E72D297353CC}">
              <c16:uniqueId val="{00000037-A450-4D7D-8A3C-E2A098B7CEDA}"/>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872894670823309E-3"/>
          <c:y val="0"/>
          <c:w val="0.99433396884670988"/>
          <c:h val="0.9121677973442861"/>
        </c:manualLayout>
      </c:layout>
      <c:areaChart>
        <c:grouping val="stacked"/>
        <c:varyColors val="0"/>
        <c:ser>
          <c:idx val="1"/>
          <c:order val="1"/>
          <c:tx>
            <c:strRef>
              <c:f>'Business Case'!$B$31</c:f>
              <c:strCache>
                <c:ptCount val="1"/>
                <c:pt idx="0">
                  <c:v>Capex</c:v>
                </c:pt>
              </c:strCache>
            </c:strRef>
          </c:tx>
          <c:spPr>
            <a:solidFill>
              <a:srgbClr val="327CC0"/>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0-692A-4FFE-A550-3F7C1C6BCCE1}"/>
                </c:ext>
              </c:extLst>
            </c:dLbl>
            <c:dLbl>
              <c:idx val="1"/>
              <c:layout>
                <c:manualLayout>
                  <c:x val="-2.2735657067522248E-2"/>
                  <c:y val="-1.8024426648027988E-3"/>
                </c:manualLayout>
              </c:layout>
              <c:tx>
                <c:rich>
                  <a:bodyPr rot="0" spcFirstLastPara="1" vertOverflow="ellipsis" vert="horz" wrap="square" lIns="38100" tIns="19050" rIns="38100" bIns="19050" anchor="ctr" anchorCtr="1">
                    <a:spAutoFit/>
                  </a:bodyPr>
                  <a:lstStyle/>
                  <a:p>
                    <a:pPr>
                      <a:defRPr sz="1200" b="1"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r>
                      <a:rPr lang="en-US" sz="1200" b="1">
                        <a:solidFill>
                          <a:schemeClr val="bg1">
                            <a:lumMod val="85000"/>
                          </a:schemeClr>
                        </a:solidFill>
                        <a:latin typeface="Segoe UI" panose="020B0502040204020203" pitchFamily="34" charset="0"/>
                        <a:cs typeface="Segoe UI" panose="020B0502040204020203" pitchFamily="34" charset="0"/>
                      </a:rPr>
                      <a:t>Capex</a:t>
                    </a:r>
                  </a:p>
                </c:rich>
              </c:tx>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lumMod val="8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692A-4FFE-A550-3F7C1C6BCCE1}"/>
                </c:ext>
              </c:extLst>
            </c:dLbl>
            <c:dLbl>
              <c:idx val="2"/>
              <c:delete val="1"/>
              <c:extLst>
                <c:ext xmlns:c15="http://schemas.microsoft.com/office/drawing/2012/chart" uri="{CE6537A1-D6FC-4f65-9D91-7224C49458BB}"/>
                <c:ext xmlns:c16="http://schemas.microsoft.com/office/drawing/2014/chart" uri="{C3380CC4-5D6E-409C-BE32-E72D297353CC}">
                  <c16:uniqueId val="{00000002-692A-4FFE-A550-3F7C1C6BCCE1}"/>
                </c:ext>
              </c:extLst>
            </c:dLbl>
            <c:dLbl>
              <c:idx val="3"/>
              <c:delete val="1"/>
              <c:extLst>
                <c:ext xmlns:c15="http://schemas.microsoft.com/office/drawing/2012/chart" uri="{CE6537A1-D6FC-4f65-9D91-7224C49458BB}"/>
                <c:ext xmlns:c16="http://schemas.microsoft.com/office/drawing/2014/chart" uri="{C3380CC4-5D6E-409C-BE32-E72D297353CC}">
                  <c16:uniqueId val="{00000003-692A-4FFE-A550-3F7C1C6BCCE1}"/>
                </c:ext>
              </c:extLst>
            </c:dLbl>
            <c:dLbl>
              <c:idx val="4"/>
              <c:delete val="1"/>
              <c:extLst>
                <c:ext xmlns:c15="http://schemas.microsoft.com/office/drawing/2012/chart" uri="{CE6537A1-D6FC-4f65-9D91-7224C49458BB}"/>
                <c:ext xmlns:c16="http://schemas.microsoft.com/office/drawing/2014/chart" uri="{C3380CC4-5D6E-409C-BE32-E72D297353CC}">
                  <c16:uniqueId val="{00000004-692A-4FFE-A550-3F7C1C6BCCE1}"/>
                </c:ext>
              </c:extLst>
            </c:dLbl>
            <c:dLbl>
              <c:idx val="5"/>
              <c:delete val="1"/>
              <c:extLst>
                <c:ext xmlns:c15="http://schemas.microsoft.com/office/drawing/2012/chart" uri="{CE6537A1-D6FC-4f65-9D91-7224C49458BB}"/>
                <c:ext xmlns:c16="http://schemas.microsoft.com/office/drawing/2014/chart" uri="{C3380CC4-5D6E-409C-BE32-E72D297353CC}">
                  <c16:uniqueId val="{00000005-692A-4FFE-A550-3F7C1C6BCCE1}"/>
                </c:ext>
              </c:extLst>
            </c:dLbl>
            <c:dLbl>
              <c:idx val="6"/>
              <c:delete val="1"/>
              <c:extLst>
                <c:ext xmlns:c15="http://schemas.microsoft.com/office/drawing/2012/chart" uri="{CE6537A1-D6FC-4f65-9D91-7224C49458BB}"/>
                <c:ext xmlns:c16="http://schemas.microsoft.com/office/drawing/2014/chart" uri="{C3380CC4-5D6E-409C-BE32-E72D297353CC}">
                  <c16:uniqueId val="{00000006-692A-4FFE-A550-3F7C1C6BCCE1}"/>
                </c:ext>
              </c:extLst>
            </c:dLbl>
            <c:dLbl>
              <c:idx val="7"/>
              <c:delete val="1"/>
              <c:extLst>
                <c:ext xmlns:c15="http://schemas.microsoft.com/office/drawing/2012/chart" uri="{CE6537A1-D6FC-4f65-9D91-7224C49458BB}"/>
                <c:ext xmlns:c16="http://schemas.microsoft.com/office/drawing/2014/chart" uri="{C3380CC4-5D6E-409C-BE32-E72D297353CC}">
                  <c16:uniqueId val="{00000007-692A-4FFE-A550-3F7C1C6BCCE1}"/>
                </c:ext>
              </c:extLst>
            </c:dLbl>
            <c:dLbl>
              <c:idx val="8"/>
              <c:delete val="1"/>
              <c:extLst>
                <c:ext xmlns:c15="http://schemas.microsoft.com/office/drawing/2012/chart" uri="{CE6537A1-D6FC-4f65-9D91-7224C49458BB}"/>
                <c:ext xmlns:c16="http://schemas.microsoft.com/office/drawing/2014/chart" uri="{C3380CC4-5D6E-409C-BE32-E72D297353CC}">
                  <c16:uniqueId val="{00000008-692A-4FFE-A550-3F7C1C6BCCE1}"/>
                </c:ext>
              </c:extLst>
            </c:dLbl>
            <c:dLbl>
              <c:idx val="9"/>
              <c:delete val="1"/>
              <c:extLst>
                <c:ext xmlns:c15="http://schemas.microsoft.com/office/drawing/2012/chart" uri="{CE6537A1-D6FC-4f65-9D91-7224C49458BB}"/>
                <c:ext xmlns:c16="http://schemas.microsoft.com/office/drawing/2014/chart" uri="{C3380CC4-5D6E-409C-BE32-E72D297353CC}">
                  <c16:uniqueId val="{00000009-692A-4FFE-A550-3F7C1C6BCCE1}"/>
                </c:ext>
              </c:extLst>
            </c:dLbl>
            <c:dLbl>
              <c:idx val="10"/>
              <c:delete val="1"/>
              <c:extLst>
                <c:ext xmlns:c15="http://schemas.microsoft.com/office/drawing/2012/chart" uri="{CE6537A1-D6FC-4f65-9D91-7224C49458BB}"/>
                <c:ext xmlns:c16="http://schemas.microsoft.com/office/drawing/2014/chart" uri="{C3380CC4-5D6E-409C-BE32-E72D297353CC}">
                  <c16:uniqueId val="{0000000A-692A-4FFE-A550-3F7C1C6BCCE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Case'!$C$31:$M$31</c:f>
              <c:numCache>
                <c:formatCode>"$"#,##0,,"M"_);\("$"#,##0\)</c:formatCode>
                <c:ptCount val="11"/>
                <c:pt idx="0">
                  <c:v>51000000</c:v>
                </c:pt>
                <c:pt idx="1">
                  <c:v>36150000</c:v>
                </c:pt>
                <c:pt idx="2">
                  <c:v>14952600</c:v>
                </c:pt>
                <c:pt idx="3">
                  <c:v>5404499.9999999991</c:v>
                </c:pt>
                <c:pt idx="4">
                  <c:v>5563634.9999999991</c:v>
                </c:pt>
                <c:pt idx="5">
                  <c:v>5727544.0499999989</c:v>
                </c:pt>
                <c:pt idx="6">
                  <c:v>5896370.3714999994</c:v>
                </c:pt>
                <c:pt idx="7">
                  <c:v>5896370.3714999994</c:v>
                </c:pt>
                <c:pt idx="8">
                  <c:v>5896370.3714999994</c:v>
                </c:pt>
                <c:pt idx="9">
                  <c:v>5896370.3714999994</c:v>
                </c:pt>
                <c:pt idx="10">
                  <c:v>5896370.3714999994</c:v>
                </c:pt>
              </c:numCache>
            </c:numRef>
          </c:val>
          <c:extLst>
            <c:ext xmlns:c16="http://schemas.microsoft.com/office/drawing/2014/chart" uri="{C3380CC4-5D6E-409C-BE32-E72D297353CC}">
              <c16:uniqueId val="{0000000B-692A-4FFE-A550-3F7C1C6BCCE1}"/>
            </c:ext>
          </c:extLst>
        </c:ser>
        <c:ser>
          <c:idx val="2"/>
          <c:order val="2"/>
          <c:tx>
            <c:strRef>
              <c:f>'Business Case'!$B$39</c:f>
              <c:strCache>
                <c:ptCount val="1"/>
                <c:pt idx="0">
                  <c:v>Total Opex</c:v>
                </c:pt>
              </c:strCache>
            </c:strRef>
          </c:tx>
          <c:spPr>
            <a:solidFill>
              <a:srgbClr val="6DA6D9"/>
            </a:solid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0C-692A-4FFE-A550-3F7C1C6BCCE1}"/>
                </c:ext>
              </c:extLst>
            </c:dLbl>
            <c:dLbl>
              <c:idx val="1"/>
              <c:delete val="1"/>
              <c:extLst>
                <c:ext xmlns:c15="http://schemas.microsoft.com/office/drawing/2012/chart" uri="{CE6537A1-D6FC-4f65-9D91-7224C49458BB}"/>
                <c:ext xmlns:c16="http://schemas.microsoft.com/office/drawing/2014/chart" uri="{C3380CC4-5D6E-409C-BE32-E72D297353CC}">
                  <c16:uniqueId val="{0000000D-692A-4FFE-A550-3F7C1C6BCCE1}"/>
                </c:ext>
              </c:extLst>
            </c:dLbl>
            <c:dLbl>
              <c:idx val="2"/>
              <c:layout>
                <c:manualLayout>
                  <c:x val="-0.11961334978410502"/>
                  <c:y val="-0.2240529706489317"/>
                </c:manualLayout>
              </c:layout>
              <c:tx>
                <c:rich>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r>
                      <a:rPr lang="en-US" sz="1200" b="1">
                        <a:solidFill>
                          <a:schemeClr val="tx1"/>
                        </a:solidFill>
                        <a:latin typeface="Segoe UI" panose="020B0502040204020203" pitchFamily="34" charset="0"/>
                        <a:cs typeface="Segoe UI" panose="020B0502040204020203" pitchFamily="34" charset="0"/>
                      </a:rPr>
                      <a:t>Operating </a:t>
                    </a:r>
                  </a:p>
                  <a:p>
                    <a:pPr>
                      <a:defRPr sz="1200" b="1">
                        <a:latin typeface="Segoe UI" panose="020B0502040204020203" pitchFamily="34" charset="0"/>
                        <a:cs typeface="Segoe UI" panose="020B0502040204020203" pitchFamily="34" charset="0"/>
                      </a:defRPr>
                    </a:pPr>
                    <a:r>
                      <a:rPr lang="en-US" sz="1200" b="1">
                        <a:solidFill>
                          <a:schemeClr val="tx1"/>
                        </a:solidFill>
                        <a:latin typeface="Segoe UI" panose="020B0502040204020203" pitchFamily="34" charset="0"/>
                        <a:cs typeface="Segoe UI" panose="020B0502040204020203" pitchFamily="34" charset="0"/>
                      </a:rPr>
                      <a:t>costs</a:t>
                    </a:r>
                  </a:p>
                </c:rich>
              </c:tx>
              <c:spPr>
                <a:noFill/>
                <a:ln>
                  <a:noFill/>
                </a:ln>
                <a:effectLst/>
              </c:spPr>
              <c:txPr>
                <a:bodyPr rot="0" spcFirstLastPara="1" vertOverflow="ellipsis" vert="horz" wrap="square" lIns="38100" tIns="19050" rIns="38100" bIns="19050" anchor="ctr" anchorCtr="1">
                  <a:noAutofit/>
                </a:bodyPr>
                <a:lstStyle/>
                <a:p>
                  <a:pPr>
                    <a:defRPr sz="12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1689409325897113"/>
                      <c:h val="0.2232966170201785"/>
                    </c:manualLayout>
                  </c15:layout>
                  <c15:showDataLabelsRange val="0"/>
                </c:ext>
                <c:ext xmlns:c16="http://schemas.microsoft.com/office/drawing/2014/chart" uri="{C3380CC4-5D6E-409C-BE32-E72D297353CC}">
                  <c16:uniqueId val="{0000000E-692A-4FFE-A550-3F7C1C6BCCE1}"/>
                </c:ext>
              </c:extLst>
            </c:dLbl>
            <c:dLbl>
              <c:idx val="3"/>
              <c:delete val="1"/>
              <c:extLst>
                <c:ext xmlns:c15="http://schemas.microsoft.com/office/drawing/2012/chart" uri="{CE6537A1-D6FC-4f65-9D91-7224C49458BB}"/>
                <c:ext xmlns:c16="http://schemas.microsoft.com/office/drawing/2014/chart" uri="{C3380CC4-5D6E-409C-BE32-E72D297353CC}">
                  <c16:uniqueId val="{0000000F-692A-4FFE-A550-3F7C1C6BCCE1}"/>
                </c:ext>
              </c:extLst>
            </c:dLbl>
            <c:dLbl>
              <c:idx val="4"/>
              <c:delete val="1"/>
              <c:extLst>
                <c:ext xmlns:c15="http://schemas.microsoft.com/office/drawing/2012/chart" uri="{CE6537A1-D6FC-4f65-9D91-7224C49458BB}"/>
                <c:ext xmlns:c16="http://schemas.microsoft.com/office/drawing/2014/chart" uri="{C3380CC4-5D6E-409C-BE32-E72D297353CC}">
                  <c16:uniqueId val="{00000010-692A-4FFE-A550-3F7C1C6BCCE1}"/>
                </c:ext>
              </c:extLst>
            </c:dLbl>
            <c:dLbl>
              <c:idx val="5"/>
              <c:delete val="1"/>
              <c:extLst>
                <c:ext xmlns:c15="http://schemas.microsoft.com/office/drawing/2012/chart" uri="{CE6537A1-D6FC-4f65-9D91-7224C49458BB}"/>
                <c:ext xmlns:c16="http://schemas.microsoft.com/office/drawing/2014/chart" uri="{C3380CC4-5D6E-409C-BE32-E72D297353CC}">
                  <c16:uniqueId val="{00000011-692A-4FFE-A550-3F7C1C6BCCE1}"/>
                </c:ext>
              </c:extLst>
            </c:dLbl>
            <c:dLbl>
              <c:idx val="6"/>
              <c:delete val="1"/>
              <c:extLst>
                <c:ext xmlns:c15="http://schemas.microsoft.com/office/drawing/2012/chart" uri="{CE6537A1-D6FC-4f65-9D91-7224C49458BB}"/>
                <c:ext xmlns:c16="http://schemas.microsoft.com/office/drawing/2014/chart" uri="{C3380CC4-5D6E-409C-BE32-E72D297353CC}">
                  <c16:uniqueId val="{00000012-692A-4FFE-A550-3F7C1C6BCCE1}"/>
                </c:ext>
              </c:extLst>
            </c:dLbl>
            <c:dLbl>
              <c:idx val="7"/>
              <c:delete val="1"/>
              <c:extLst>
                <c:ext xmlns:c15="http://schemas.microsoft.com/office/drawing/2012/chart" uri="{CE6537A1-D6FC-4f65-9D91-7224C49458BB}"/>
                <c:ext xmlns:c16="http://schemas.microsoft.com/office/drawing/2014/chart" uri="{C3380CC4-5D6E-409C-BE32-E72D297353CC}">
                  <c16:uniqueId val="{00000013-692A-4FFE-A550-3F7C1C6BCCE1}"/>
                </c:ext>
              </c:extLst>
            </c:dLbl>
            <c:dLbl>
              <c:idx val="8"/>
              <c:delete val="1"/>
              <c:extLst>
                <c:ext xmlns:c15="http://schemas.microsoft.com/office/drawing/2012/chart" uri="{CE6537A1-D6FC-4f65-9D91-7224C49458BB}"/>
                <c:ext xmlns:c16="http://schemas.microsoft.com/office/drawing/2014/chart" uri="{C3380CC4-5D6E-409C-BE32-E72D297353CC}">
                  <c16:uniqueId val="{00000014-692A-4FFE-A550-3F7C1C6BCCE1}"/>
                </c:ext>
              </c:extLst>
            </c:dLbl>
            <c:dLbl>
              <c:idx val="9"/>
              <c:delete val="1"/>
              <c:extLst>
                <c:ext xmlns:c15="http://schemas.microsoft.com/office/drawing/2012/chart" uri="{CE6537A1-D6FC-4f65-9D91-7224C49458BB}"/>
                <c:ext xmlns:c16="http://schemas.microsoft.com/office/drawing/2014/chart" uri="{C3380CC4-5D6E-409C-BE32-E72D297353CC}">
                  <c16:uniqueId val="{00000015-692A-4FFE-A550-3F7C1C6BCCE1}"/>
                </c:ext>
              </c:extLst>
            </c:dLbl>
            <c:dLbl>
              <c:idx val="10"/>
              <c:delete val="1"/>
              <c:extLst>
                <c:ext xmlns:c15="http://schemas.microsoft.com/office/drawing/2012/chart" uri="{CE6537A1-D6FC-4f65-9D91-7224C49458BB}"/>
                <c:ext xmlns:c16="http://schemas.microsoft.com/office/drawing/2014/chart" uri="{C3380CC4-5D6E-409C-BE32-E72D297353CC}">
                  <c16:uniqueId val="{00000016-692A-4FFE-A550-3F7C1C6BCCE1}"/>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Segoe UI" panose="020B0502040204020203" pitchFamily="34" charset="0"/>
                    <a:ea typeface="+mn-ea"/>
                    <a:cs typeface="Segoe UI"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Case'!$C$39:$M$39</c:f>
              <c:numCache>
                <c:formatCode>"$"#,##0,,"M"_);\("$"#,##0\)</c:formatCode>
                <c:ptCount val="11"/>
                <c:pt idx="0">
                  <c:v>32018458</c:v>
                </c:pt>
                <c:pt idx="1">
                  <c:v>31818457.800000001</c:v>
                </c:pt>
                <c:pt idx="2">
                  <c:v>25458458</c:v>
                </c:pt>
                <c:pt idx="3">
                  <c:v>16118458</c:v>
                </c:pt>
                <c:pt idx="4">
                  <c:v>8393458.0000000019</c:v>
                </c:pt>
                <c:pt idx="5">
                  <c:v>3848458</c:v>
                </c:pt>
                <c:pt idx="6">
                  <c:v>3848458</c:v>
                </c:pt>
                <c:pt idx="7">
                  <c:v>3848458</c:v>
                </c:pt>
                <c:pt idx="8">
                  <c:v>3848458</c:v>
                </c:pt>
                <c:pt idx="9">
                  <c:v>3848458</c:v>
                </c:pt>
                <c:pt idx="10">
                  <c:v>3848458</c:v>
                </c:pt>
              </c:numCache>
            </c:numRef>
          </c:val>
          <c:extLst>
            <c:ext xmlns:c16="http://schemas.microsoft.com/office/drawing/2014/chart" uri="{C3380CC4-5D6E-409C-BE32-E72D297353CC}">
              <c16:uniqueId val="{00000017-692A-4FFE-A550-3F7C1C6BCCE1}"/>
            </c:ext>
          </c:extLst>
        </c:ser>
        <c:ser>
          <c:idx val="6"/>
          <c:order val="3"/>
          <c:tx>
            <c:strRef>
              <c:f>'Business Case'!$B$40</c:f>
              <c:strCache>
                <c:ptCount val="1"/>
                <c:pt idx="0">
                  <c:v>Azure Costs</c:v>
                </c:pt>
              </c:strCache>
            </c:strRef>
          </c:tx>
          <c:spPr>
            <a:noFill/>
            <a:ln>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18-692A-4FFE-A550-3F7C1C6BCCE1}"/>
                </c:ext>
              </c:extLst>
            </c:dLbl>
            <c:dLbl>
              <c:idx val="1"/>
              <c:delete val="1"/>
              <c:extLst>
                <c:ext xmlns:c15="http://schemas.microsoft.com/office/drawing/2012/chart" uri="{CE6537A1-D6FC-4f65-9D91-7224C49458BB}"/>
                <c:ext xmlns:c16="http://schemas.microsoft.com/office/drawing/2014/chart" uri="{C3380CC4-5D6E-409C-BE32-E72D297353CC}">
                  <c16:uniqueId val="{00000019-692A-4FFE-A550-3F7C1C6BCCE1}"/>
                </c:ext>
              </c:extLst>
            </c:dLbl>
            <c:dLbl>
              <c:idx val="2"/>
              <c:delete val="1"/>
              <c:extLst>
                <c:ext xmlns:c15="http://schemas.microsoft.com/office/drawing/2012/chart" uri="{CE6537A1-D6FC-4f65-9D91-7224C49458BB}"/>
                <c:ext xmlns:c16="http://schemas.microsoft.com/office/drawing/2014/chart" uri="{C3380CC4-5D6E-409C-BE32-E72D297353CC}">
                  <c16:uniqueId val="{0000001A-692A-4FFE-A550-3F7C1C6BCCE1}"/>
                </c:ext>
              </c:extLst>
            </c:dLbl>
            <c:dLbl>
              <c:idx val="3"/>
              <c:delete val="1"/>
              <c:extLst>
                <c:ext xmlns:c15="http://schemas.microsoft.com/office/drawing/2012/chart" uri="{CE6537A1-D6FC-4f65-9D91-7224C49458BB}"/>
                <c:ext xmlns:c16="http://schemas.microsoft.com/office/drawing/2014/chart" uri="{C3380CC4-5D6E-409C-BE32-E72D297353CC}">
                  <c16:uniqueId val="{0000001B-692A-4FFE-A550-3F7C1C6BCCE1}"/>
                </c:ext>
              </c:extLst>
            </c:dLbl>
            <c:dLbl>
              <c:idx val="4"/>
              <c:delete val="1"/>
              <c:extLst>
                <c:ext xmlns:c15="http://schemas.microsoft.com/office/drawing/2012/chart" uri="{CE6537A1-D6FC-4f65-9D91-7224C49458BB}"/>
                <c:ext xmlns:c16="http://schemas.microsoft.com/office/drawing/2014/chart" uri="{C3380CC4-5D6E-409C-BE32-E72D297353CC}">
                  <c16:uniqueId val="{0000001C-692A-4FFE-A550-3F7C1C6BCCE1}"/>
                </c:ext>
              </c:extLst>
            </c:dLbl>
            <c:dLbl>
              <c:idx val="5"/>
              <c:delete val="1"/>
              <c:extLst>
                <c:ext xmlns:c15="http://schemas.microsoft.com/office/drawing/2012/chart" uri="{CE6537A1-D6FC-4f65-9D91-7224C49458BB}"/>
                <c:ext xmlns:c16="http://schemas.microsoft.com/office/drawing/2014/chart" uri="{C3380CC4-5D6E-409C-BE32-E72D297353CC}">
                  <c16:uniqueId val="{0000001D-692A-4FFE-A550-3F7C1C6BCCE1}"/>
                </c:ext>
              </c:extLst>
            </c:dLbl>
            <c:dLbl>
              <c:idx val="6"/>
              <c:layout>
                <c:manualLayout>
                  <c:x val="6.5528872092594156E-2"/>
                  <c:y val="6.6749591911315466E-3"/>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Azure Costs</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2461728409860531"/>
                      <c:h val="0.19268426388250626"/>
                    </c:manualLayout>
                  </c15:layout>
                  <c15:showDataLabelsRange val="0"/>
                </c:ext>
                <c:ext xmlns:c16="http://schemas.microsoft.com/office/drawing/2014/chart" uri="{C3380CC4-5D6E-409C-BE32-E72D297353CC}">
                  <c16:uniqueId val="{0000001E-692A-4FFE-A550-3F7C1C6BCCE1}"/>
                </c:ext>
              </c:extLst>
            </c:dLbl>
            <c:dLbl>
              <c:idx val="7"/>
              <c:delete val="1"/>
              <c:extLst>
                <c:ext xmlns:c15="http://schemas.microsoft.com/office/drawing/2012/chart" uri="{CE6537A1-D6FC-4f65-9D91-7224C49458BB}"/>
                <c:ext xmlns:c16="http://schemas.microsoft.com/office/drawing/2014/chart" uri="{C3380CC4-5D6E-409C-BE32-E72D297353CC}">
                  <c16:uniqueId val="{0000001F-692A-4FFE-A550-3F7C1C6BCCE1}"/>
                </c:ext>
              </c:extLst>
            </c:dLbl>
            <c:dLbl>
              <c:idx val="8"/>
              <c:delete val="1"/>
              <c:extLst>
                <c:ext xmlns:c15="http://schemas.microsoft.com/office/drawing/2012/chart" uri="{CE6537A1-D6FC-4f65-9D91-7224C49458BB}"/>
                <c:ext xmlns:c16="http://schemas.microsoft.com/office/drawing/2014/chart" uri="{C3380CC4-5D6E-409C-BE32-E72D297353CC}">
                  <c16:uniqueId val="{00000020-692A-4FFE-A550-3F7C1C6BCCE1}"/>
                </c:ext>
              </c:extLst>
            </c:dLbl>
            <c:dLbl>
              <c:idx val="9"/>
              <c:delete val="1"/>
              <c:extLst>
                <c:ext xmlns:c15="http://schemas.microsoft.com/office/drawing/2012/chart" uri="{CE6537A1-D6FC-4f65-9D91-7224C49458BB}"/>
                <c:ext xmlns:c16="http://schemas.microsoft.com/office/drawing/2014/chart" uri="{C3380CC4-5D6E-409C-BE32-E72D297353CC}">
                  <c16:uniqueId val="{00000021-692A-4FFE-A550-3F7C1C6BCCE1}"/>
                </c:ext>
              </c:extLst>
            </c:dLbl>
            <c:dLbl>
              <c:idx val="10"/>
              <c:delete val="1"/>
              <c:extLst>
                <c:ext xmlns:c15="http://schemas.microsoft.com/office/drawing/2012/chart" uri="{CE6537A1-D6FC-4f65-9D91-7224C49458BB}"/>
                <c:ext xmlns:c16="http://schemas.microsoft.com/office/drawing/2014/chart" uri="{C3380CC4-5D6E-409C-BE32-E72D297353CC}">
                  <c16:uniqueId val="{00000022-692A-4FFE-A550-3F7C1C6BCCE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'Business Case'!$C$40:$M$40</c:f>
              <c:numCache>
                <c:formatCode>"$"#,##0,,"M"_);\("$"#,##0\)</c:formatCode>
                <c:ptCount val="11"/>
                <c:pt idx="1">
                  <c:v>5548375.8871590355</c:v>
                </c:pt>
                <c:pt idx="2">
                  <c:v>19245917.980899367</c:v>
                </c:pt>
                <c:pt idx="3">
                  <c:v>35150512.978529207</c:v>
                </c:pt>
                <c:pt idx="4">
                  <c:v>47555487.047647305</c:v>
                </c:pt>
                <c:pt idx="5">
                  <c:v>53379673.483704366</c:v>
                </c:pt>
                <c:pt idx="6">
                  <c:v>53379673.483704366</c:v>
                </c:pt>
                <c:pt idx="7">
                  <c:v>53379673.483704366</c:v>
                </c:pt>
                <c:pt idx="8">
                  <c:v>53379673.483704366</c:v>
                </c:pt>
                <c:pt idx="9">
                  <c:v>53379673.483704366</c:v>
                </c:pt>
                <c:pt idx="10">
                  <c:v>53379673.483704366</c:v>
                </c:pt>
              </c:numCache>
            </c:numRef>
          </c:val>
          <c:extLst>
            <c:ext xmlns:c16="http://schemas.microsoft.com/office/drawing/2014/chart" uri="{C3380CC4-5D6E-409C-BE32-E72D297353CC}">
              <c16:uniqueId val="{00000023-692A-4FFE-A550-3F7C1C6BCCE1}"/>
            </c:ext>
          </c:extLst>
        </c:ser>
        <c:ser>
          <c:idx val="0"/>
          <c:order val="4"/>
          <c:tx>
            <c:strRef>
              <c:f>'Business Case'!$B$42</c:f>
              <c:strCache>
                <c:ptCount val="1"/>
                <c:pt idx="0">
                  <c:v>Migration costs</c:v>
                </c:pt>
              </c:strCache>
            </c:strRef>
          </c:tx>
          <c:spPr>
            <a:noFill/>
            <a:ln w="25400">
              <a:noFill/>
            </a:ln>
            <a:effectLst/>
          </c:spPr>
          <c:dLbls>
            <c:dLbl>
              <c:idx val="0"/>
              <c:delete val="1"/>
              <c:extLst>
                <c:ext xmlns:c15="http://schemas.microsoft.com/office/drawing/2012/chart" uri="{CE6537A1-D6FC-4f65-9D91-7224C49458BB}"/>
                <c:ext xmlns:c16="http://schemas.microsoft.com/office/drawing/2014/chart" uri="{C3380CC4-5D6E-409C-BE32-E72D297353CC}">
                  <c16:uniqueId val="{00000024-692A-4FFE-A550-3F7C1C6BCCE1}"/>
                </c:ext>
              </c:extLst>
            </c:dLbl>
            <c:dLbl>
              <c:idx val="1"/>
              <c:delete val="1"/>
              <c:extLst>
                <c:ext xmlns:c15="http://schemas.microsoft.com/office/drawing/2012/chart" uri="{CE6537A1-D6FC-4f65-9D91-7224C49458BB}"/>
                <c:ext xmlns:c16="http://schemas.microsoft.com/office/drawing/2014/chart" uri="{C3380CC4-5D6E-409C-BE32-E72D297353CC}">
                  <c16:uniqueId val="{00000025-692A-4FFE-A550-3F7C1C6BCCE1}"/>
                </c:ext>
              </c:extLst>
            </c:dLbl>
            <c:dLbl>
              <c:idx val="2"/>
              <c:layout>
                <c:manualLayout>
                  <c:x val="7.5443897648797831E-2"/>
                  <c:y val="3.4346005975623796E-2"/>
                </c:manualLayout>
              </c:layout>
              <c:tx>
                <c:rich>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Migration</a:t>
                    </a:r>
                  </a:p>
                </c:rich>
              </c:tx>
              <c:spPr>
                <a:noFill/>
                <a:ln>
                  <a:noFill/>
                </a:ln>
                <a:effectLst/>
              </c:spPr>
              <c:txPr>
                <a:bodyPr rot="0" spcFirstLastPara="1" vertOverflow="ellipsis" vert="horz" wrap="square" lIns="38100" tIns="19050" rIns="38100" bIns="19050" anchor="ctr" anchorCtr="1">
                  <a:no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16959730390347263"/>
                      <c:h val="0.14807724794121527"/>
                    </c:manualLayout>
                  </c15:layout>
                  <c15:showDataLabelsRange val="0"/>
                </c:ext>
                <c:ext xmlns:c16="http://schemas.microsoft.com/office/drawing/2014/chart" uri="{C3380CC4-5D6E-409C-BE32-E72D297353CC}">
                  <c16:uniqueId val="{00000026-692A-4FFE-A550-3F7C1C6BCCE1}"/>
                </c:ext>
              </c:extLst>
            </c:dLbl>
            <c:dLbl>
              <c:idx val="3"/>
              <c:delete val="1"/>
              <c:extLst>
                <c:ext xmlns:c15="http://schemas.microsoft.com/office/drawing/2012/chart" uri="{CE6537A1-D6FC-4f65-9D91-7224C49458BB}"/>
                <c:ext xmlns:c16="http://schemas.microsoft.com/office/drawing/2014/chart" uri="{C3380CC4-5D6E-409C-BE32-E72D297353CC}">
                  <c16:uniqueId val="{00000027-692A-4FFE-A550-3F7C1C6BCCE1}"/>
                </c:ext>
              </c:extLst>
            </c:dLbl>
            <c:dLbl>
              <c:idx val="4"/>
              <c:delete val="1"/>
              <c:extLst>
                <c:ext xmlns:c15="http://schemas.microsoft.com/office/drawing/2012/chart" uri="{CE6537A1-D6FC-4f65-9D91-7224C49458BB}"/>
                <c:ext xmlns:c16="http://schemas.microsoft.com/office/drawing/2014/chart" uri="{C3380CC4-5D6E-409C-BE32-E72D297353CC}">
                  <c16:uniqueId val="{00000028-692A-4FFE-A550-3F7C1C6BCCE1}"/>
                </c:ext>
              </c:extLst>
            </c:dLbl>
            <c:dLbl>
              <c:idx val="5"/>
              <c:delete val="1"/>
              <c:extLst>
                <c:ext xmlns:c15="http://schemas.microsoft.com/office/drawing/2012/chart" uri="{CE6537A1-D6FC-4f65-9D91-7224C49458BB}"/>
                <c:ext xmlns:c16="http://schemas.microsoft.com/office/drawing/2014/chart" uri="{C3380CC4-5D6E-409C-BE32-E72D297353CC}">
                  <c16:uniqueId val="{00000029-692A-4FFE-A550-3F7C1C6BCCE1}"/>
                </c:ext>
              </c:extLst>
            </c:dLbl>
            <c:dLbl>
              <c:idx val="6"/>
              <c:delete val="1"/>
              <c:extLst>
                <c:ext xmlns:c15="http://schemas.microsoft.com/office/drawing/2012/chart" uri="{CE6537A1-D6FC-4f65-9D91-7224C49458BB}"/>
                <c:ext xmlns:c16="http://schemas.microsoft.com/office/drawing/2014/chart" uri="{C3380CC4-5D6E-409C-BE32-E72D297353CC}">
                  <c16:uniqueId val="{0000002A-692A-4FFE-A550-3F7C1C6BCCE1}"/>
                </c:ext>
              </c:extLst>
            </c:dLbl>
            <c:dLbl>
              <c:idx val="7"/>
              <c:delete val="1"/>
              <c:extLst>
                <c:ext xmlns:c15="http://schemas.microsoft.com/office/drawing/2012/chart" uri="{CE6537A1-D6FC-4f65-9D91-7224C49458BB}"/>
                <c:ext xmlns:c16="http://schemas.microsoft.com/office/drawing/2014/chart" uri="{C3380CC4-5D6E-409C-BE32-E72D297353CC}">
                  <c16:uniqueId val="{0000002B-692A-4FFE-A550-3F7C1C6BCCE1}"/>
                </c:ext>
              </c:extLst>
            </c:dLbl>
            <c:dLbl>
              <c:idx val="8"/>
              <c:delete val="1"/>
              <c:extLst>
                <c:ext xmlns:c15="http://schemas.microsoft.com/office/drawing/2012/chart" uri="{CE6537A1-D6FC-4f65-9D91-7224C49458BB}"/>
                <c:ext xmlns:c16="http://schemas.microsoft.com/office/drawing/2014/chart" uri="{C3380CC4-5D6E-409C-BE32-E72D297353CC}">
                  <c16:uniqueId val="{0000002C-692A-4FFE-A550-3F7C1C6BCCE1}"/>
                </c:ext>
              </c:extLst>
            </c:dLbl>
            <c:dLbl>
              <c:idx val="9"/>
              <c:delete val="1"/>
              <c:extLst>
                <c:ext xmlns:c15="http://schemas.microsoft.com/office/drawing/2012/chart" uri="{CE6537A1-D6FC-4f65-9D91-7224C49458BB}"/>
                <c:ext xmlns:c16="http://schemas.microsoft.com/office/drawing/2014/chart" uri="{C3380CC4-5D6E-409C-BE32-E72D297353CC}">
                  <c16:uniqueId val="{0000002D-692A-4FFE-A550-3F7C1C6BCCE1}"/>
                </c:ext>
              </c:extLst>
            </c:dLbl>
            <c:dLbl>
              <c:idx val="10"/>
              <c:delete val="1"/>
              <c:extLst>
                <c:ext xmlns:c15="http://schemas.microsoft.com/office/drawing/2012/chart" uri="{CE6537A1-D6FC-4f65-9D91-7224C49458BB}"/>
                <c:ext xmlns:c16="http://schemas.microsoft.com/office/drawing/2014/chart" uri="{C3380CC4-5D6E-409C-BE32-E72D297353CC}">
                  <c16:uniqueId val="{0000002E-692A-4FFE-A550-3F7C1C6BCCE1}"/>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'Business Case'!$C$62:$M$62</c:f>
              <c:strCache>
                <c:ptCount val="11"/>
                <c:pt idx="0">
                  <c:v>Y0</c:v>
                </c:pt>
                <c:pt idx="1">
                  <c:v>Y1 </c:v>
                </c:pt>
                <c:pt idx="2">
                  <c:v>Y2</c:v>
                </c:pt>
                <c:pt idx="3">
                  <c:v>Y3</c:v>
                </c:pt>
                <c:pt idx="4">
                  <c:v>Y4</c:v>
                </c:pt>
                <c:pt idx="5">
                  <c:v>Y5</c:v>
                </c:pt>
                <c:pt idx="6">
                  <c:v>Y6</c:v>
                </c:pt>
                <c:pt idx="7">
                  <c:v>Y7</c:v>
                </c:pt>
                <c:pt idx="8">
                  <c:v>Y8</c:v>
                </c:pt>
                <c:pt idx="9">
                  <c:v>Y9</c:v>
                </c:pt>
                <c:pt idx="10">
                  <c:v>Y10</c:v>
                </c:pt>
              </c:strCache>
            </c:strRef>
          </c:cat>
          <c:val>
            <c:numRef>
              <c:f>'Business Case'!$C$42:$M$42</c:f>
              <c:numCache>
                <c:formatCode>"$"#,##0,,"M"_);\("$"#,##0\)</c:formatCode>
                <c:ptCount val="11"/>
                <c:pt idx="1">
                  <c:v>20807967.498774838</c:v>
                </c:pt>
                <c:pt idx="2">
                  <c:v>30495543.621770341</c:v>
                </c:pt>
                <c:pt idx="3">
                  <c:v>27604012.748537123</c:v>
                </c:pt>
                <c:pt idx="4">
                  <c:v>19778498.26811143</c:v>
                </c:pt>
                <c:pt idx="5">
                  <c:v>6445388.605235815</c:v>
                </c:pt>
                <c:pt idx="6">
                  <c:v>0</c:v>
                </c:pt>
                <c:pt idx="7">
                  <c:v>0</c:v>
                </c:pt>
                <c:pt idx="8">
                  <c:v>0</c:v>
                </c:pt>
                <c:pt idx="9">
                  <c:v>0</c:v>
                </c:pt>
                <c:pt idx="10">
                  <c:v>0</c:v>
                </c:pt>
              </c:numCache>
            </c:numRef>
          </c:val>
          <c:extLst>
            <c:ext xmlns:c16="http://schemas.microsoft.com/office/drawing/2014/chart" uri="{C3380CC4-5D6E-409C-BE32-E72D297353CC}">
              <c16:uniqueId val="{0000002F-692A-4FFE-A550-3F7C1C6BCCE1}"/>
            </c:ext>
          </c:extLst>
        </c:ser>
        <c:dLbls>
          <c:showLegendKey val="0"/>
          <c:showVal val="0"/>
          <c:showCatName val="0"/>
          <c:showSerName val="0"/>
          <c:showPercent val="0"/>
          <c:showBubbleSize val="0"/>
        </c:dLbls>
        <c:axId val="1595883920"/>
        <c:axId val="1244584095"/>
      </c:areaChart>
      <c:lineChart>
        <c:grouping val="standard"/>
        <c:varyColors val="0"/>
        <c:ser>
          <c:idx val="3"/>
          <c:order val="0"/>
          <c:tx>
            <c:strRef>
              <c:f>'Business Case'!$B$87</c:f>
              <c:strCache>
                <c:ptCount val="1"/>
                <c:pt idx="0">
                  <c:v>Azure Case P&amp;L</c:v>
                </c:pt>
              </c:strCache>
            </c:strRef>
          </c:tx>
          <c:spPr>
            <a:ln w="28575" cap="rnd">
              <a:noFill/>
              <a:prstDash val="dash"/>
              <a:round/>
            </a:ln>
            <a:effectLst/>
          </c:spPr>
          <c:marker>
            <c:symbol val="none"/>
          </c:marker>
          <c:cat>
            <c:numRef>
              <c:f>'[23]Output - Tables'!$D$4:$J$4</c:f>
              <c:numCache>
                <c:formatCode>General</c:formatCode>
                <c:ptCount val="7"/>
                <c:pt idx="0">
                  <c:v>0</c:v>
                </c:pt>
                <c:pt idx="1">
                  <c:v>0</c:v>
                </c:pt>
                <c:pt idx="2">
                  <c:v>0</c:v>
                </c:pt>
                <c:pt idx="3">
                  <c:v>0</c:v>
                </c:pt>
                <c:pt idx="4">
                  <c:v>0</c:v>
                </c:pt>
                <c:pt idx="5">
                  <c:v>0</c:v>
                </c:pt>
                <c:pt idx="6">
                  <c:v>0</c:v>
                </c:pt>
              </c:numCache>
            </c:numRef>
          </c:cat>
          <c:val>
            <c:numRef>
              <c:f>'Business Case'!$C$43:$M$43</c:f>
              <c:numCache>
                <c:formatCode>"$"#,##0,,"M"_);\("$"#,##0\)</c:formatCode>
                <c:ptCount val="11"/>
                <c:pt idx="0">
                  <c:v>83018458</c:v>
                </c:pt>
                <c:pt idx="1">
                  <c:v>83824801.185933873</c:v>
                </c:pt>
                <c:pt idx="2">
                  <c:v>85652519.602669701</c:v>
                </c:pt>
                <c:pt idx="3">
                  <c:v>84277483.727066338</c:v>
                </c:pt>
                <c:pt idx="4">
                  <c:v>81291078.315758735</c:v>
                </c:pt>
                <c:pt idx="5">
                  <c:v>69401064.138940185</c:v>
                </c:pt>
                <c:pt idx="6">
                  <c:v>63124501.855204366</c:v>
                </c:pt>
                <c:pt idx="7">
                  <c:v>63124501.855204366</c:v>
                </c:pt>
                <c:pt idx="8">
                  <c:v>63124501.855204366</c:v>
                </c:pt>
                <c:pt idx="9">
                  <c:v>63124501.855204366</c:v>
                </c:pt>
                <c:pt idx="10">
                  <c:v>63124501.855204366</c:v>
                </c:pt>
              </c:numCache>
            </c:numRef>
          </c:val>
          <c:smooth val="0"/>
          <c:extLst>
            <c:ext xmlns:c16="http://schemas.microsoft.com/office/drawing/2014/chart" uri="{C3380CC4-5D6E-409C-BE32-E72D297353CC}">
              <c16:uniqueId val="{00000030-692A-4FFE-A550-3F7C1C6BCCE1}"/>
            </c:ext>
          </c:extLst>
        </c:ser>
        <c:ser>
          <c:idx val="4"/>
          <c:order val="5"/>
          <c:tx>
            <c:strRef>
              <c:f>'Business Case'!$B$27</c:f>
              <c:strCache>
                <c:ptCount val="1"/>
                <c:pt idx="0">
                  <c:v>Status Quo CF</c:v>
                </c:pt>
              </c:strCache>
            </c:strRef>
          </c:tx>
          <c:spPr>
            <a:ln w="28575" cap="rnd">
              <a:noFill/>
              <a:prstDash val="sysDash"/>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31-692A-4FFE-A550-3F7C1C6BCCE1}"/>
                </c:ext>
              </c:extLst>
            </c:dLbl>
            <c:dLbl>
              <c:idx val="1"/>
              <c:delete val="1"/>
              <c:extLst>
                <c:ext xmlns:c15="http://schemas.microsoft.com/office/drawing/2012/chart" uri="{CE6537A1-D6FC-4f65-9D91-7224C49458BB}"/>
                <c:ext xmlns:c16="http://schemas.microsoft.com/office/drawing/2014/chart" uri="{C3380CC4-5D6E-409C-BE32-E72D297353CC}">
                  <c16:uniqueId val="{00000032-692A-4FFE-A550-3F7C1C6BCCE1}"/>
                </c:ext>
              </c:extLst>
            </c:dLbl>
            <c:dLbl>
              <c:idx val="2"/>
              <c:delete val="1"/>
              <c:extLst>
                <c:ext xmlns:c15="http://schemas.microsoft.com/office/drawing/2012/chart" uri="{CE6537A1-D6FC-4f65-9D91-7224C49458BB}"/>
                <c:ext xmlns:c16="http://schemas.microsoft.com/office/drawing/2014/chart" uri="{C3380CC4-5D6E-409C-BE32-E72D297353CC}">
                  <c16:uniqueId val="{00000033-692A-4FFE-A550-3F7C1C6BCCE1}"/>
                </c:ext>
              </c:extLst>
            </c:dLbl>
            <c:dLbl>
              <c:idx val="3"/>
              <c:delete val="1"/>
              <c:extLst>
                <c:ext xmlns:c15="http://schemas.microsoft.com/office/drawing/2012/chart" uri="{CE6537A1-D6FC-4f65-9D91-7224C49458BB}"/>
                <c:ext xmlns:c16="http://schemas.microsoft.com/office/drawing/2014/chart" uri="{C3380CC4-5D6E-409C-BE32-E72D297353CC}">
                  <c16:uniqueId val="{00000034-692A-4FFE-A550-3F7C1C6BCCE1}"/>
                </c:ext>
              </c:extLst>
            </c:dLbl>
            <c:dLbl>
              <c:idx val="4"/>
              <c:delete val="1"/>
              <c:extLst>
                <c:ext xmlns:c15="http://schemas.microsoft.com/office/drawing/2012/chart" uri="{CE6537A1-D6FC-4f65-9D91-7224C49458BB}"/>
                <c:ext xmlns:c16="http://schemas.microsoft.com/office/drawing/2014/chart" uri="{C3380CC4-5D6E-409C-BE32-E72D297353CC}">
                  <c16:uniqueId val="{00000035-692A-4FFE-A550-3F7C1C6BCCE1}"/>
                </c:ext>
              </c:extLst>
            </c:dLbl>
            <c:dLbl>
              <c:idx val="5"/>
              <c:delete val="1"/>
              <c:extLst>
                <c:ext xmlns:c15="http://schemas.microsoft.com/office/drawing/2012/chart" uri="{CE6537A1-D6FC-4f65-9D91-7224C49458BB}"/>
                <c:ext xmlns:c16="http://schemas.microsoft.com/office/drawing/2014/chart" uri="{C3380CC4-5D6E-409C-BE32-E72D297353CC}">
                  <c16:uniqueId val="{00000036-692A-4FFE-A550-3F7C1C6BCCE1}"/>
                </c:ext>
              </c:extLst>
            </c:dLbl>
            <c:dLbl>
              <c:idx val="6"/>
              <c:delete val="1"/>
              <c:extLst>
                <c:ext xmlns:c15="http://schemas.microsoft.com/office/drawing/2012/chart" uri="{CE6537A1-D6FC-4f65-9D91-7224C49458BB}"/>
                <c:ext xmlns:c16="http://schemas.microsoft.com/office/drawing/2014/chart" uri="{C3380CC4-5D6E-409C-BE32-E72D297353CC}">
                  <c16:uniqueId val="{00000037-692A-4FFE-A550-3F7C1C6BCCE1}"/>
                </c:ext>
              </c:extLst>
            </c:dLbl>
            <c:dLbl>
              <c:idx val="7"/>
              <c:delete val="1"/>
              <c:extLst>
                <c:ext xmlns:c15="http://schemas.microsoft.com/office/drawing/2012/chart" uri="{CE6537A1-D6FC-4f65-9D91-7224C49458BB}"/>
                <c:ext xmlns:c16="http://schemas.microsoft.com/office/drawing/2014/chart" uri="{C3380CC4-5D6E-409C-BE32-E72D297353CC}">
                  <c16:uniqueId val="{00000038-692A-4FFE-A550-3F7C1C6BCCE1}"/>
                </c:ext>
              </c:extLst>
            </c:dLbl>
            <c:dLbl>
              <c:idx val="8"/>
              <c:delete val="1"/>
              <c:extLst>
                <c:ext xmlns:c15="http://schemas.microsoft.com/office/drawing/2012/chart" uri="{CE6537A1-D6FC-4f65-9D91-7224C49458BB}"/>
                <c:ext xmlns:c16="http://schemas.microsoft.com/office/drawing/2014/chart" uri="{C3380CC4-5D6E-409C-BE32-E72D297353CC}">
                  <c16:uniqueId val="{00000039-692A-4FFE-A550-3F7C1C6BCCE1}"/>
                </c:ext>
              </c:extLst>
            </c:dLbl>
            <c:dLbl>
              <c:idx val="9"/>
              <c:layout>
                <c:manualLayout>
                  <c:x val="-8.5177442974124995E-2"/>
                  <c:y val="-9.7547338717457285E-2"/>
                </c:manualLayout>
              </c:layout>
              <c:tx>
                <c:rich>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r>
                      <a:rPr lang="en-US" sz="1400" b="1">
                        <a:solidFill>
                          <a:schemeClr val="bg1"/>
                        </a:solidFill>
                      </a:rPr>
                      <a:t>Status</a:t>
                    </a:r>
                    <a:r>
                      <a:rPr lang="en-US" sz="1400" b="1" baseline="0">
                        <a:solidFill>
                          <a:schemeClr val="bg1"/>
                        </a:solidFill>
                      </a:rPr>
                      <a:t> Quo</a:t>
                    </a:r>
                    <a:endParaRPr lang="en-US" sz="1400" b="1">
                      <a:solidFill>
                        <a:schemeClr val="bg1"/>
                      </a:solidFill>
                    </a:endParaRPr>
                  </a:p>
                </c:rich>
              </c:tx>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showDataLabelsRange val="0"/>
                </c:ext>
                <c:ext xmlns:c16="http://schemas.microsoft.com/office/drawing/2014/chart" uri="{C3380CC4-5D6E-409C-BE32-E72D297353CC}">
                  <c16:uniqueId val="{0000003A-692A-4FFE-A550-3F7C1C6BCCE1}"/>
                </c:ext>
              </c:extLst>
            </c:dLbl>
            <c:dLbl>
              <c:idx val="10"/>
              <c:layout>
                <c:manualLayout>
                  <c:x val="-0.24284850345371767"/>
                  <c:y val="-4.4499839954549182E-2"/>
                </c:manualLayout>
              </c:layout>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bg1"/>
                      </a:solidFill>
                      <a:latin typeface="Segoe UI Light" panose="020B0502040204020203" pitchFamily="34" charset="0"/>
                      <a:ea typeface="+mn-ea"/>
                      <a:cs typeface="Segoe UI Light" panose="020B0502040204020203"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B-692A-4FFE-A550-3F7C1C6BCCE1}"/>
                </c:ext>
              </c:extLst>
            </c:dLbl>
            <c:spPr>
              <a:solidFill>
                <a:sysClr val="window" lastClr="FFFFFF"/>
              </a:solidFill>
              <a:ln>
                <a:noFill/>
              </a:ln>
              <a:effectLst/>
            </c:spPr>
            <c:txPr>
              <a:bodyPr rot="0" spcFirstLastPara="1" vertOverflow="clip" horzOverflow="clip" vert="horz" wrap="square" lIns="38100" tIns="19050" rIns="38100" bIns="19050" anchor="ctr" anchorCtr="1">
                <a:spAutoFit/>
              </a:bodyPr>
              <a:lstStyle/>
              <a:p>
                <a:pPr>
                  <a:defRPr sz="1400" b="1" i="0" u="none" strike="noStrike" kern="1200" baseline="0">
                    <a:solidFill>
                      <a:srgbClr val="FF0000"/>
                    </a:solidFill>
                    <a:latin typeface="Segoe UI Light" panose="020B0502040204020203" pitchFamily="34" charset="0"/>
                    <a:ea typeface="+mn-ea"/>
                    <a:cs typeface="Segoe UI Light" panose="020B0502040204020203" pitchFamily="34" charset="0"/>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'[23]Output - Tables'!$D$4:$J$4</c:f>
              <c:numCache>
                <c:formatCode>General</c:formatCode>
                <c:ptCount val="7"/>
                <c:pt idx="0">
                  <c:v>0</c:v>
                </c:pt>
                <c:pt idx="1">
                  <c:v>0</c:v>
                </c:pt>
                <c:pt idx="2">
                  <c:v>0</c:v>
                </c:pt>
                <c:pt idx="3">
                  <c:v>0</c:v>
                </c:pt>
                <c:pt idx="4">
                  <c:v>0</c:v>
                </c:pt>
                <c:pt idx="5">
                  <c:v>0</c:v>
                </c:pt>
                <c:pt idx="6">
                  <c:v>0</c:v>
                </c:pt>
              </c:numCache>
            </c:numRef>
          </c:cat>
          <c:val>
            <c:numRef>
              <c:f>'Business Case'!$C$27:$M$27</c:f>
              <c:numCache>
                <c:formatCode>"$"#,##0,,"M"_);\("$"#,##0\)</c:formatCode>
                <c:ptCount val="11"/>
                <c:pt idx="0">
                  <c:v>83018458</c:v>
                </c:pt>
                <c:pt idx="1">
                  <c:v>85269011.739999995</c:v>
                </c:pt>
                <c:pt idx="2">
                  <c:v>87647082.092199996</c:v>
                </c:pt>
                <c:pt idx="3">
                  <c:v>90156494.554966003</c:v>
                </c:pt>
                <c:pt idx="4">
                  <c:v>92801189.391614988</c:v>
                </c:pt>
                <c:pt idx="5">
                  <c:v>94841766.019514978</c:v>
                </c:pt>
                <c:pt idx="6">
                  <c:v>95100314.16811499</c:v>
                </c:pt>
                <c:pt idx="7">
                  <c:v>95297062.316714987</c:v>
                </c:pt>
                <c:pt idx="8">
                  <c:v>95297062.316714987</c:v>
                </c:pt>
                <c:pt idx="9">
                  <c:v>95297062.316714987</c:v>
                </c:pt>
                <c:pt idx="10">
                  <c:v>95297062.316714987</c:v>
                </c:pt>
              </c:numCache>
            </c:numRef>
          </c:val>
          <c:smooth val="0"/>
          <c:extLst>
            <c:ext xmlns:c16="http://schemas.microsoft.com/office/drawing/2014/chart" uri="{C3380CC4-5D6E-409C-BE32-E72D297353CC}">
              <c16:uniqueId val="{0000003C-692A-4FFE-A550-3F7C1C6BCCE1}"/>
            </c:ext>
          </c:extLst>
        </c:ser>
        <c:dLbls>
          <c:showLegendKey val="0"/>
          <c:showVal val="0"/>
          <c:showCatName val="0"/>
          <c:showSerName val="0"/>
          <c:showPercent val="0"/>
          <c:showBubbleSize val="0"/>
        </c:dLbls>
        <c:marker val="1"/>
        <c:smooth val="0"/>
        <c:axId val="1595883920"/>
        <c:axId val="1244584095"/>
      </c:lineChart>
      <c:catAx>
        <c:axId val="15958839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Segoe UI Light" panose="020B0502040204020203" pitchFamily="34" charset="0"/>
                <a:ea typeface="+mn-ea"/>
                <a:cs typeface="Segoe UI Light" panose="020B0502040204020203" pitchFamily="34" charset="0"/>
              </a:defRPr>
            </a:pPr>
            <a:endParaRPr lang="en-US"/>
          </a:p>
        </c:txPr>
        <c:crossAx val="1244584095"/>
        <c:crosses val="autoZero"/>
        <c:auto val="1"/>
        <c:lblAlgn val="ctr"/>
        <c:lblOffset val="100"/>
        <c:noMultiLvlLbl val="0"/>
      </c:catAx>
      <c:valAx>
        <c:axId val="1244584095"/>
        <c:scaling>
          <c:orientation val="minMax"/>
        </c:scaling>
        <c:delete val="1"/>
        <c:axPos val="l"/>
        <c:numFmt formatCode="&quot;$&quot;#,##0,,&quot;M&quot;_);\(&quot;$&quot;#,##0\)" sourceLinked="1"/>
        <c:majorTickMark val="none"/>
        <c:minorTickMark val="none"/>
        <c:tickLblPos val="nextTo"/>
        <c:crossAx val="1595883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latin typeface="Segoe UI Light" panose="020B0502040204020203" pitchFamily="34" charset="0"/>
          <a:cs typeface="Segoe UI Light" panose="020B0502040204020203" pitchFamily="34" charset="0"/>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4">
  <a:schemeClr val="accent1"/>
</cs:colorStyle>
</file>

<file path=ppt/charts/colors3.xml><?xml version="1.0" encoding="utf-8"?>
<cs:colorStyle xmlns:cs="http://schemas.microsoft.com/office/drawing/2012/chartStyle" xmlns:a="http://schemas.openxmlformats.org/drawingml/2006/main" meth="withinLinear" id="14">
  <a:schemeClr val="accent1"/>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12.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a:solidFill>
              <a:schemeClr val="tx1"/>
            </a:solidFill>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904871" y="0"/>
          <a:ext cx="2310103" cy="485083"/>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a:solidFill>
              <a:schemeClr val="tx1"/>
            </a:solidFill>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0.13339</cdr:x>
      <cdr:y>0</cdr:y>
    </cdr:from>
    <cdr:to>
      <cdr:x>0.47393</cdr:x>
      <cdr:y>0.1003</cdr:y>
    </cdr:to>
    <cdr:sp macro="" textlink="">
      <cdr:nvSpPr>
        <cdr:cNvPr id="4" name="Rectangle 3">
          <a:extLst xmlns:a="http://schemas.openxmlformats.org/drawingml/2006/main">
            <a:ext uri="{FF2B5EF4-FFF2-40B4-BE49-F238E27FC236}">
              <a16:creationId xmlns:a16="http://schemas.microsoft.com/office/drawing/2014/main" id="{CBB81B2A-B550-4864-9E9C-A2C9774C6577}"/>
            </a:ext>
          </a:extLst>
        </cdr:cNvPr>
        <cdr:cNvSpPr/>
      </cdr:nvSpPr>
      <cdr:spPr>
        <a:xfrm xmlns:a="http://schemas.openxmlformats.org/drawingml/2006/main">
          <a:off x="771833" y="-2400148"/>
          <a:ext cx="1970462" cy="25579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accent1"/>
        </a:fontRef>
      </cdr:style>
      <cdr:txBody>
        <a:bodyPr xmlns:a="http://schemas.openxmlformats.org/drawingml/2006/main"/>
        <a:lstStyle xmlns:a="http://schemas.openxmlformats.org/drawingml/2006/main">
          <a:lvl1pPr marL="0" indent="0">
            <a:defRPr sz="1100">
              <a:solidFill>
                <a:schemeClr val="accent1"/>
              </a:solidFill>
              <a:latin typeface="+mn-lt"/>
              <a:ea typeface="+mn-ea"/>
              <a:cs typeface="+mn-cs"/>
            </a:defRPr>
          </a:lvl1pPr>
          <a:lvl2pPr marL="457200" indent="0">
            <a:defRPr sz="1100">
              <a:solidFill>
                <a:schemeClr val="accent1"/>
              </a:solidFill>
              <a:latin typeface="+mn-lt"/>
              <a:ea typeface="+mn-ea"/>
              <a:cs typeface="+mn-cs"/>
            </a:defRPr>
          </a:lvl2pPr>
          <a:lvl3pPr marL="914400" indent="0">
            <a:defRPr sz="1100">
              <a:solidFill>
                <a:schemeClr val="accent1"/>
              </a:solidFill>
              <a:latin typeface="+mn-lt"/>
              <a:ea typeface="+mn-ea"/>
              <a:cs typeface="+mn-cs"/>
            </a:defRPr>
          </a:lvl3pPr>
          <a:lvl4pPr marL="1371600" indent="0">
            <a:defRPr sz="1100">
              <a:solidFill>
                <a:schemeClr val="accent1"/>
              </a:solidFill>
              <a:latin typeface="+mn-lt"/>
              <a:ea typeface="+mn-ea"/>
              <a:cs typeface="+mn-cs"/>
            </a:defRPr>
          </a:lvl4pPr>
          <a:lvl5pPr marL="1828800" indent="0">
            <a:defRPr sz="1100">
              <a:solidFill>
                <a:schemeClr val="accent1"/>
              </a:solidFill>
              <a:latin typeface="+mn-lt"/>
              <a:ea typeface="+mn-ea"/>
              <a:cs typeface="+mn-cs"/>
            </a:defRPr>
          </a:lvl5pPr>
          <a:lvl6pPr marL="2286000" indent="0">
            <a:defRPr sz="1100">
              <a:solidFill>
                <a:schemeClr val="accent1"/>
              </a:solidFill>
              <a:latin typeface="+mn-lt"/>
              <a:ea typeface="+mn-ea"/>
              <a:cs typeface="+mn-cs"/>
            </a:defRPr>
          </a:lvl6pPr>
          <a:lvl7pPr marL="2743200" indent="0">
            <a:defRPr sz="1100">
              <a:solidFill>
                <a:schemeClr val="accent1"/>
              </a:solidFill>
              <a:latin typeface="+mn-lt"/>
              <a:ea typeface="+mn-ea"/>
              <a:cs typeface="+mn-cs"/>
            </a:defRPr>
          </a:lvl7pPr>
          <a:lvl8pPr marL="3200400" indent="0">
            <a:defRPr sz="1100">
              <a:solidFill>
                <a:schemeClr val="accent1"/>
              </a:solidFill>
              <a:latin typeface="+mn-lt"/>
              <a:ea typeface="+mn-ea"/>
              <a:cs typeface="+mn-cs"/>
            </a:defRPr>
          </a:lvl8pPr>
          <a:lvl9pPr marL="3657600" indent="0">
            <a:defRPr sz="1100">
              <a:solidFill>
                <a:schemeClr val="accent1"/>
              </a:solidFill>
              <a:latin typeface="+mn-lt"/>
              <a:ea typeface="+mn-ea"/>
              <a:cs typeface="+mn-cs"/>
            </a:defRPr>
          </a:lvl9pPr>
        </a:lstStyle>
        <a:p xmlns:a="http://schemas.openxmlformats.org/drawingml/2006/main">
          <a:endParaRPr lang="en-US" dirty="0">
            <a:solidFill>
              <a:schemeClr val="tx1"/>
            </a:solidFil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DBB1F-9100-42D1-9D53-40351A037DD8}" type="datetimeFigureOut">
              <a:rPr lang="en-US" smtClean="0"/>
              <a:t>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1506EE-4833-4677-BCC9-EBF4FF46C4ED}" type="slidenum">
              <a:rPr lang="en-US" smtClean="0"/>
              <a:t>‹#›</a:t>
            </a:fld>
            <a:endParaRPr lang="en-US"/>
          </a:p>
        </p:txBody>
      </p:sp>
    </p:spTree>
    <p:extLst>
      <p:ext uri="{BB962C8B-B14F-4D97-AF65-F5344CB8AC3E}">
        <p14:creationId xmlns:p14="http://schemas.microsoft.com/office/powerpoint/2010/main" val="1794962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Azure finance team</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Focus on strategic deals – justify digital transformation</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Engaged on large deals like AT&amp;T and Telefonica justify/rationalize</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Personally finance person loves diving into technical side bridge CFO/CIO</a:t>
            </a:r>
          </a:p>
          <a:p>
            <a:pPr marL="742950" marR="0" indent="-285750">
              <a:lnSpc>
                <a:spcPct val="107000"/>
              </a:lnSpc>
              <a:spcBef>
                <a:spcPts val="0"/>
              </a:spcBef>
              <a:spcAft>
                <a:spcPts val="800"/>
              </a:spcAft>
              <a:buFont typeface="Arial" panose="020B0604020202020204" pitchFamily="34" charset="0"/>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Cloud Marketing – in the Role of Business planner but more so a “Datacenter Architect that likes doing their own taxes”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My teams primarily focused on deal and complex deal escalations along with field empowerment such standardized discounting scenarios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Historically very technical, PM for Windows Core network, Operations in Xbox live, recent years focused on Cloud Economics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initial Scariest discussions for me since being at Microsoft was with a customer CFO…</a:t>
            </a:r>
          </a:p>
          <a:p>
            <a:endParaRPr lang="en-US"/>
          </a:p>
        </p:txBody>
      </p:sp>
      <p:sp>
        <p:nvSpPr>
          <p:cNvPr id="4" name="Header Placeholder 3"/>
          <p:cNvSpPr>
            <a:spLocks noGrp="1"/>
          </p:cNvSpPr>
          <p:nvPr>
            <p:ph type="hdr" sz="quarter" idx="10"/>
          </p:nvPr>
        </p:nvSpPr>
        <p:spPr/>
        <p:txBody>
          <a:bodyPr/>
          <a:lstStyle/>
          <a:p>
            <a:pPr marL="0" marR="0" lvl="0" indent="0" algn="l" defTabSz="92811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89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891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8116" rtl="0" eaLnBrk="1" fontAlgn="auto" latinLnBrk="0" hangingPunct="1">
              <a:lnSpc>
                <a:spcPct val="100000"/>
              </a:lnSpc>
              <a:spcBef>
                <a:spcPts val="0"/>
              </a:spcBef>
              <a:spcAft>
                <a:spcPts val="0"/>
              </a:spcAft>
              <a:buClrTx/>
              <a:buSzTx/>
              <a:buFontTx/>
              <a:buNone/>
              <a:tabLst/>
              <a:defRPr/>
            </a:pPr>
            <a:fld id="{17F85167-332A-4B11-B266-BA1F39315970}"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8116" rtl="0" eaLnBrk="1" fontAlgn="auto" latinLnBrk="0" hangingPunct="1">
                <a:lnSpc>
                  <a:spcPct val="100000"/>
                </a:lnSpc>
                <a:spcBef>
                  <a:spcPts val="0"/>
                </a:spcBef>
                <a:spcAft>
                  <a:spcPts val="0"/>
                </a:spcAft>
                <a:buClrTx/>
                <a:buSzTx/>
                <a:buFontTx/>
                <a:buNone/>
                <a:tabLst/>
                <a:defRPr/>
              </a:pPr>
              <a:t>2/21/2021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811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8116"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930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The discussion is changing from feature compete to financial enablement –</a:t>
            </a:r>
          </a:p>
          <a:p>
            <a:endParaRPr lang="en-US" b="1"/>
          </a:p>
          <a:p>
            <a:r>
              <a:rPr lang="en-US" b="1"/>
              <a:t>Lead with business benefits by enabling “doing more with each dollar”, create the quantifiable plan and extend the plan through identifying re-investment stages</a:t>
            </a:r>
            <a:endParaRPr lang="en-US" sz="1200" b="1"/>
          </a:p>
          <a:p>
            <a:endParaRPr lang="en-US" sz="1200" b="1"/>
          </a:p>
          <a:p>
            <a:r>
              <a:rPr lang="en-US" sz="1200" b="1"/>
              <a:t>Customers are seeking to..</a:t>
            </a:r>
            <a:endParaRPr lang="en-US" sz="1400"/>
          </a:p>
          <a:p>
            <a:r>
              <a:rPr lang="en-US">
                <a:solidFill>
                  <a:schemeClr val="tx1"/>
                </a:solidFill>
              </a:rPr>
              <a:t>…understand financial impact of an Azure migration and cloud transformation.</a:t>
            </a:r>
          </a:p>
          <a:p>
            <a:endParaRPr lang="en-US">
              <a:solidFill>
                <a:schemeClr val="tx1"/>
              </a:solidFill>
            </a:endParaRPr>
          </a:p>
          <a:p>
            <a:r>
              <a:rPr lang="en-US">
                <a:solidFill>
                  <a:schemeClr val="tx1"/>
                </a:solidFill>
              </a:rPr>
              <a:t>…have a resources who can bridge financial and technical concepts for non-technical audiences in customer such as the Chief Financial Officer and Board of Directors.</a:t>
            </a:r>
          </a:p>
          <a:p>
            <a:endParaRPr lang="en-US"/>
          </a:p>
          <a:p>
            <a:r>
              <a:rPr lang="en-US" b="1"/>
              <a:t>Sellers and finance need to …</a:t>
            </a:r>
          </a:p>
          <a:p>
            <a:pPr algn="ctr"/>
            <a:endParaRPr lang="en-US" sz="1400"/>
          </a:p>
          <a:p>
            <a:r>
              <a:rPr lang="en-US">
                <a:solidFill>
                  <a:schemeClr val="tx1"/>
                </a:solidFill>
              </a:rPr>
              <a:t>…identify what type of financial detail and expertise will best facilitate sales motion.</a:t>
            </a:r>
          </a:p>
          <a:p>
            <a:endParaRPr lang="en-US">
              <a:solidFill>
                <a:schemeClr val="tx1"/>
              </a:solidFill>
            </a:endParaRPr>
          </a:p>
          <a:p>
            <a:r>
              <a:rPr lang="en-US">
                <a:solidFill>
                  <a:schemeClr val="tx1"/>
                </a:solidFill>
              </a:rPr>
              <a:t>…understand whether lighter touch financial conversations are appropriate or whether in-depth modeling is needed.</a:t>
            </a:r>
          </a:p>
          <a:p>
            <a:endParaRPr lang="en-US">
              <a:solidFill>
                <a:schemeClr val="tx1"/>
              </a:solidFill>
            </a:endParaRPr>
          </a:p>
          <a:p>
            <a:r>
              <a:rPr lang="en-US">
                <a:solidFill>
                  <a:schemeClr val="tx1"/>
                </a:solidFill>
              </a:rPr>
              <a:t>…understand the potential risks and benefits of more detailed financial analyses.</a:t>
            </a:r>
          </a:p>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313ADC-E2D6-4F2E-AE2F-437360A2F9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972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will take a look at some of the key general principles that are useful to highlight to a financial audience</a:t>
            </a:r>
          </a:p>
        </p:txBody>
      </p:sp>
      <p:sp>
        <p:nvSpPr>
          <p:cNvPr id="4" name="Slide Number Placeholder 3"/>
          <p:cNvSpPr>
            <a:spLocks noGrp="1"/>
          </p:cNvSpPr>
          <p:nvPr>
            <p:ph type="sldNum" sz="quarter" idx="5"/>
          </p:nvPr>
        </p:nvSpPr>
        <p:spPr/>
        <p:txBody>
          <a:bodyPr/>
          <a:lstStyle/>
          <a:p>
            <a:fld id="{301506EE-4833-4677-BCC9-EBF4FF46C4ED}" type="slidenum">
              <a:rPr lang="en-US" smtClean="0"/>
              <a:t>11</a:t>
            </a:fld>
            <a:endParaRPr lang="en-US"/>
          </a:p>
        </p:txBody>
      </p:sp>
    </p:spTree>
    <p:extLst>
      <p:ext uri="{BB962C8B-B14F-4D97-AF65-F5344CB8AC3E}">
        <p14:creationId xmlns:p14="http://schemas.microsoft.com/office/powerpoint/2010/main" val="3525568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u="none">
                <a:latin typeface="Segoe UI Semibold" panose="020B0702040204020203" pitchFamily="34" charset="0"/>
                <a:cs typeface="Segoe UI Semibold" panose="020B0702040204020203" pitchFamily="34" charset="0"/>
              </a:rPr>
              <a:t>We focus on three core benefits of moving to cloud: economic benefits, financial benefits, and IT business transformation benefits</a:t>
            </a:r>
          </a:p>
          <a:p>
            <a:pPr marL="171450" indent="-171450">
              <a:buFont typeface="Arial" panose="020B0604020202020204" pitchFamily="34" charset="0"/>
              <a:buChar char="•"/>
            </a:pPr>
            <a:r>
              <a:rPr lang="en-US" sz="1200" b="0" u="none">
                <a:latin typeface="Segoe UI Semibold" panose="020B0702040204020203" pitchFamily="34" charset="0"/>
                <a:cs typeface="Segoe UI Semibold" panose="020B0702040204020203" pitchFamily="34" charset="0"/>
              </a:rPr>
              <a:t>Economic benefits are the principles that shift when you go from an on-prem architecture to a cloud architecture. Moving from on-prem to azure provides the ability to shift from elastic to static, to optimize your capacity, and to reduce risk inherent in trying new architecture and services</a:t>
            </a:r>
          </a:p>
          <a:p>
            <a:pPr marL="171450" indent="-171450">
              <a:buFont typeface="Arial" panose="020B0604020202020204" pitchFamily="34" charset="0"/>
              <a:buChar char="•"/>
            </a:pPr>
            <a:r>
              <a:rPr lang="en-US" sz="1200" b="0" u="none">
                <a:latin typeface="Segoe UI Semibold" panose="020B0702040204020203" pitchFamily="34" charset="0"/>
                <a:cs typeface="Segoe UI Semibold" panose="020B0702040204020203" pitchFamily="34" charset="0"/>
              </a:rPr>
              <a:t>Financial benefits are the structural financial changes that occur when shifting to the cloud. We will discuss this in more depth later in the presentation, but at its core we are able to reduce our fixed costs and have a more dynamic and appropriate financial environment</a:t>
            </a:r>
          </a:p>
          <a:p>
            <a:pPr marL="171450" indent="-171450">
              <a:buFont typeface="Arial" panose="020B0604020202020204" pitchFamily="34" charset="0"/>
              <a:buChar char="•"/>
            </a:pPr>
            <a:r>
              <a:rPr lang="en-US" sz="1200" b="0" u="none">
                <a:latin typeface="Segoe UI Semibold" panose="020B0702040204020203" pitchFamily="34" charset="0"/>
                <a:cs typeface="Segoe UI Semibold" panose="020B0702040204020203" pitchFamily="34" charset="0"/>
              </a:rPr>
              <a:t>Finally IT &amp; Business transformation is tied strongly to the agility and personnel productivity that are impacted when a customer migrates to the cloud</a:t>
            </a:r>
          </a:p>
          <a:p>
            <a:pPr marL="0" indent="0">
              <a:buFont typeface="Arial" panose="020B0604020202020204" pitchFamily="34" charset="0"/>
              <a:buNone/>
            </a:pPr>
            <a:endParaRPr lang="en-US" sz="1200" b="1" u="sng">
              <a:latin typeface="Segoe UI Semibold" panose="020B0702040204020203" pitchFamily="34" charset="0"/>
              <a:cs typeface="Segoe UI Semibold" panose="020B0702040204020203" pitchFamily="34" charset="0"/>
            </a:endParaRPr>
          </a:p>
          <a:p>
            <a:pPr marL="0" indent="0">
              <a:buFont typeface="Arial" panose="020B0604020202020204" pitchFamily="34" charset="0"/>
              <a:buNone/>
            </a:pPr>
            <a:r>
              <a:rPr lang="en-US" sz="1200" b="0" u="none">
                <a:latin typeface="Segoe UI Semibold" panose="020B0702040204020203" pitchFamily="34" charset="0"/>
                <a:cs typeface="Segoe UI Semibold" panose="020B0702040204020203" pitchFamily="34" charset="0"/>
              </a:rPr>
              <a:t>-----</a:t>
            </a:r>
          </a:p>
          <a:p>
            <a:pPr marL="285750" indent="-28575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Static vs: Elastic:</a:t>
            </a:r>
            <a:r>
              <a:rPr lang="en-US" sz="1200" b="1">
                <a:latin typeface="Segoe UI Semibold" panose="020B0702040204020203" pitchFamily="34" charset="0"/>
                <a:cs typeface="Segoe UI Semibold" panose="020B0702040204020203" pitchFamily="34" charset="0"/>
              </a:rPr>
              <a:t> </a:t>
            </a:r>
            <a:r>
              <a:rPr lang="en-US" sz="1200">
                <a:latin typeface="Segoe UI Semibold" panose="020B0702040204020203" pitchFamily="34" charset="0"/>
                <a:cs typeface="Segoe UI Semibold" panose="020B0702040204020203" pitchFamily="34" charset="0"/>
              </a:rPr>
              <a:t>The world is not static. As recent volatility has shown</a:t>
            </a:r>
            <a:r>
              <a:rPr lang="en-US" sz="1200" b="1">
                <a:latin typeface="Segoe UI Semibold" panose="020B0702040204020203" pitchFamily="34" charset="0"/>
                <a:cs typeface="Segoe UI Semibold" panose="020B0702040204020203" pitchFamily="34" charset="0"/>
              </a:rPr>
              <a:t> </a:t>
            </a:r>
            <a:r>
              <a:rPr lang="en-US" sz="1200" b="1" u="sng">
                <a:latin typeface="Segoe UI Semibold" panose="020B0702040204020203" pitchFamily="34" charset="0"/>
                <a:cs typeface="Segoe UI Semibold" panose="020B0702040204020203" pitchFamily="34" charset="0"/>
              </a:rPr>
              <a:t>your architecture and your cost structure</a:t>
            </a:r>
            <a:r>
              <a:rPr lang="en-US" sz="1200">
                <a:latin typeface="Segoe UI Semibold" panose="020B0702040204020203" pitchFamily="34" charset="0"/>
                <a:cs typeface="Segoe UI Semibold" panose="020B0702040204020203" pitchFamily="34" charset="0"/>
              </a:rPr>
              <a:t> must be dynamic, agile, and resilient.  </a:t>
            </a:r>
          </a:p>
          <a:p>
            <a:endParaRPr lang="en-US" sz="5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Sunk Costs: </a:t>
            </a:r>
            <a:r>
              <a:rPr lang="en-US" sz="1200">
                <a:latin typeface="Segoe UI Semibold" panose="020B0702040204020203" pitchFamily="34" charset="0"/>
                <a:cs typeface="Segoe UI Semibold" panose="020B0702040204020203" pitchFamily="34" charset="0"/>
              </a:rPr>
              <a:t>The cloud makes it financially easier to justify experimenting with new architectures, hardware and agile operating models. You can take small incremental efforts in the cloud without disrupting your overall organization</a:t>
            </a:r>
          </a:p>
          <a:p>
            <a:pPr marL="0" indent="0">
              <a:buFont typeface="Arial" panose="020B0604020202020204" pitchFamily="34" charset="0"/>
              <a:buNone/>
            </a:pPr>
            <a:endParaRPr lang="en-US" sz="1200">
              <a:latin typeface="Segoe UI Semibold" panose="020B0702040204020203" pitchFamily="34" charset="0"/>
              <a:cs typeface="Segoe UI Semibold" panose="020B0702040204020203" pitchFamily="34" charset="0"/>
            </a:endParaRPr>
          </a:p>
          <a:p>
            <a:pPr marL="0" indent="0">
              <a:buFont typeface="Arial" panose="020B0604020202020204" pitchFamily="34" charset="0"/>
              <a:buNone/>
            </a:pPr>
            <a:r>
              <a:rPr lang="en-US" sz="1200">
                <a:latin typeface="Segoe UI Semibold" panose="020B0702040204020203" pitchFamily="34" charset="0"/>
                <a:cs typeface="Segoe UI Semibold" panose="020B0702040204020203" pitchFamily="34" charset="0"/>
              </a:rPr>
              <a:t>Financial benefits</a:t>
            </a: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a:latin typeface="Segoe UI Semibold" panose="020B0702040204020203" pitchFamily="34" charset="0"/>
                <a:cs typeface="Segoe UI Semibold" panose="020B0702040204020203" pitchFamily="34" charset="0"/>
              </a:rPr>
              <a:t>Variable versus Fixed Cost structures: </a:t>
            </a:r>
            <a:r>
              <a:rPr lang="en-US" sz="1200">
                <a:latin typeface="Segoe UI Semibold" panose="020B0702040204020203" pitchFamily="34" charset="0"/>
                <a:cs typeface="Segoe UI Semibold" panose="020B0702040204020203" pitchFamily="34" charset="0"/>
              </a:rPr>
              <a:t>On-prem environments are inherently fixed – on-prem virtualization helps – but a cloud environment can help reduce all they layers of overhead that exist at a datacenter and server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Balancing Act:</a:t>
            </a:r>
            <a:r>
              <a:rPr lang="en-US" sz="1200" b="1">
                <a:latin typeface="Segoe UI Semibold" panose="020B0702040204020203" pitchFamily="34" charset="0"/>
                <a:cs typeface="Segoe UI Semibold" panose="020B0702040204020203" pitchFamily="34" charset="0"/>
              </a:rPr>
              <a:t> </a:t>
            </a:r>
            <a:r>
              <a:rPr lang="en-US" sz="1200">
                <a:latin typeface="Segoe UI Semibold" panose="020B0702040204020203" pitchFamily="34" charset="0"/>
                <a:cs typeface="Segoe UI Semibold" panose="020B0702040204020203" pitchFamily="34" charset="0"/>
              </a:rPr>
              <a:t>precision versus flexibility / freedom versus governance / interdependence versus independence</a:t>
            </a:r>
          </a:p>
          <a:p>
            <a:endParaRPr lang="en-US" sz="500">
              <a:latin typeface="Segoe UI Semibold" panose="020B0702040204020203" pitchFamily="34" charset="0"/>
              <a:cs typeface="Segoe UI Semibold" panose="020B0702040204020203" pitchFamily="34" charset="0"/>
            </a:endParaRPr>
          </a:p>
          <a:p>
            <a:endParaRPr lang="en-US" sz="5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Managing Technical Debt:</a:t>
            </a:r>
            <a:r>
              <a:rPr lang="en-US" sz="1200">
                <a:latin typeface="Segoe UI Semibold" panose="020B0702040204020203" pitchFamily="34" charset="0"/>
                <a:cs typeface="Segoe UI Semibold" panose="020B0702040204020203" pitchFamily="34" charset="0"/>
              </a:rPr>
              <a:t> Prevent or defer recurring decay and technical debt, be your own IT Historian – know what historically works and doesn’t work</a:t>
            </a:r>
          </a:p>
          <a:p>
            <a:pPr marL="342900" indent="-342900">
              <a:buFont typeface="Arial" panose="020B0604020202020204" pitchFamily="34" charset="0"/>
              <a:buChar char="•"/>
            </a:pPr>
            <a:endParaRPr lang="en-US" sz="12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a:latin typeface="Segoe UI Semibold" panose="020B0702040204020203" pitchFamily="34" charset="0"/>
                <a:cs typeface="Segoe UI Semibold" panose="020B0702040204020203" pitchFamily="34" charset="0"/>
              </a:rPr>
              <a:t>Direct versus indirect benefits – measurable versus ambiguous</a:t>
            </a:r>
          </a:p>
          <a:p>
            <a:pPr marL="342900" indent="-342900">
              <a:buFont typeface="Arial" panose="020B0604020202020204" pitchFamily="34" charset="0"/>
              <a:buChar char="•"/>
            </a:pPr>
            <a:endParaRPr lang="en-US" sz="1200">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5AEE1-6782-4FC5-B233-F1D046901004}" type="slidenum">
              <a:rPr kumimoji="0" lang="en-GB" sz="1800" b="0" i="0" u="none" strike="noStrike" kern="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1159861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CFO hates wasted resources. On-prem only using a fraction of datacenter capacity. </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Look at underlying buckets – they support your entire environment what you use and what you don’t</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Using maybe 60% of DC capacity, then 30% of server capacity</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Reduced lead time and elasticity frees up excess capacity – a critical value articulation</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13</a:t>
            </a:fld>
            <a:endParaRPr lang="en-US"/>
          </a:p>
        </p:txBody>
      </p:sp>
    </p:spTree>
    <p:extLst>
      <p:ext uri="{BB962C8B-B14F-4D97-AF65-F5344CB8AC3E}">
        <p14:creationId xmlns:p14="http://schemas.microsoft.com/office/powerpoint/2010/main" val="3807282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Looking at underlying workload patterns can allow customers to optimize for cloud spend</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Box is on-prem capacity.</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If we start from the bottom up – have base workloads running 24x7. Reserved instances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Then have peaks that can be addressed by cloud elasticity + PayGo business model</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On-prem due to expanding workloads requirements and buffers, had overspecced VMs/servers. Rightsizing/elimination further reduced redundant capacity.</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Three factors – reservations, elasticity, rightsizing/optimization – can allow CFO to have cloud optimized environment.</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14</a:t>
            </a:fld>
            <a:endParaRPr lang="en-US"/>
          </a:p>
        </p:txBody>
      </p:sp>
    </p:spTree>
    <p:extLst>
      <p:ext uri="{BB962C8B-B14F-4D97-AF65-F5344CB8AC3E}">
        <p14:creationId xmlns:p14="http://schemas.microsoft.com/office/powerpoint/2010/main" val="2649337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Landed economic benefits, CFO thinking about finance changes to budgeting and P&amp;L management.</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Budget – capex shifts to opex. Requires work, but at the end can drive higher predictability of budget and reduced lumpiness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Cost management – more clear line of site into costs of a workload. On-prem difficult to track costs at a workload level. Allocations and high level costs are tough to manage.</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Performance management – cloud drives predictability. On-prem capex is lumpy and drives cash flow and Profit &amp; Loss (P&amp;L) lumpiness. We do have to acknowledge EBITDA </a:t>
            </a:r>
            <a:r>
              <a:rPr lang="en-US" sz="1800" u="sng">
                <a:latin typeface="Segoe UI Semibold" panose="020B0702040204020203" pitchFamily="34" charset="0"/>
                <a:cs typeface="Segoe UI Semibold" panose="020B0702040204020203" pitchFamily="34" charset="0"/>
              </a:rPr>
              <a:t>earnings before interest, taxes, depreciation and amortization </a:t>
            </a:r>
            <a:r>
              <a:rPr lang="en-US" sz="1800">
                <a:effectLst/>
                <a:latin typeface="Calibri" panose="020F0502020204030204" pitchFamily="34" charset="0"/>
                <a:ea typeface="Calibri" panose="020F0502020204030204" pitchFamily="34" charset="0"/>
                <a:cs typeface="Times New Roman" panose="02020603050405020304" pitchFamily="18" charset="0"/>
              </a:rPr>
              <a:t> which is worse. This is a KPI flaw and we should reiterate Cash Flow improvements.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b="1" i="0" strike="noStrike" kern="0" cap="none" spc="0" normalizeH="0" baseline="0" noProof="0">
              <a:ln>
                <a:noFill/>
              </a:ln>
              <a:effectLst/>
              <a:uLnTx/>
              <a:uFillTx/>
              <a:latin typeface="Segoe UI Semilight"/>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b="1" i="0" strike="noStrike" kern="0" cap="none" spc="0" normalizeH="0" baseline="0" noProof="0">
                <a:ln>
                  <a:noFill/>
                </a:ln>
                <a:effectLst/>
                <a:uLnTx/>
                <a:uFillTx/>
                <a:latin typeface="Segoe UI Semilight"/>
                <a:ea typeface="+mn-ea"/>
                <a:cs typeface="+mn-cs"/>
              </a:rPr>
              <a:t>Budgeting</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i="0" strike="noStrike" kern="0" cap="none" spc="0" normalizeH="0" baseline="0" noProof="0">
                <a:ln>
                  <a:noFill/>
                </a:ln>
                <a:effectLst/>
                <a:uLnTx/>
                <a:uFillTx/>
                <a:latin typeface="Segoe UI Semilight"/>
                <a:ea typeface="+mn-ea"/>
                <a:cs typeface="+mn-cs"/>
              </a:rPr>
              <a:t>CFOs and organization frequently maintain both: </a:t>
            </a:r>
            <a:r>
              <a:rPr kumimoji="0" lang="en-US" b="1" i="0" strike="noStrike" kern="0" cap="none" spc="0" normalizeH="0" baseline="0" noProof="0">
                <a:ln>
                  <a:noFill/>
                </a:ln>
                <a:effectLst/>
                <a:uLnTx/>
                <a:uFillTx/>
                <a:latin typeface="Segoe UI Semilight"/>
                <a:ea typeface="+mn-ea"/>
                <a:cs typeface="+mn-cs"/>
              </a:rPr>
              <a:t>capital budgets </a:t>
            </a:r>
            <a:r>
              <a:rPr kumimoji="0" lang="en-US" i="0" strike="noStrike" kern="0" cap="none" spc="0" normalizeH="0" baseline="0" noProof="0">
                <a:ln>
                  <a:noFill/>
                </a:ln>
                <a:effectLst/>
                <a:uLnTx/>
                <a:uFillTx/>
                <a:latin typeface="Segoe UI Semilight"/>
                <a:ea typeface="+mn-ea"/>
                <a:cs typeface="+mn-cs"/>
              </a:rPr>
              <a:t>and</a:t>
            </a:r>
            <a:r>
              <a:rPr kumimoji="0" lang="en-US" b="1" i="0" strike="noStrike" kern="0" cap="none" spc="0" normalizeH="0" baseline="0" noProof="0">
                <a:ln>
                  <a:noFill/>
                </a:ln>
                <a:effectLst/>
                <a:uLnTx/>
                <a:uFillTx/>
                <a:latin typeface="Segoe UI Semilight"/>
                <a:ea typeface="+mn-ea"/>
                <a:cs typeface="+mn-cs"/>
              </a:rPr>
              <a:t> operating expense budgets</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i="0" strike="noStrike" kern="0" cap="none" spc="0" normalizeH="0" baseline="0" noProof="0">
              <a:ln>
                <a:noFill/>
              </a:ln>
              <a:effectLst/>
              <a:uLnTx/>
              <a:uFillTx/>
              <a:latin typeface="Segoe UI Semilight"/>
              <a:ea typeface="+mn-ea"/>
              <a:cs typeface="+mn-cs"/>
            </a:endParaRPr>
          </a:p>
          <a:p>
            <a:pPr lvl="1">
              <a:defRPr/>
            </a:pPr>
            <a:r>
              <a:rPr kumimoji="0" lang="en-US" sz="1600" b="1" i="0" strike="noStrike" kern="0" cap="none" spc="0" normalizeH="0" baseline="0" noProof="0">
                <a:ln>
                  <a:noFill/>
                </a:ln>
                <a:effectLst/>
                <a:uLnTx/>
                <a:uFillTx/>
                <a:latin typeface="Segoe UI Semilight"/>
                <a:ea typeface="+mn-ea"/>
                <a:cs typeface="+mn-cs"/>
              </a:rPr>
              <a:t>Changing budget baselines:</a:t>
            </a:r>
            <a:r>
              <a:rPr kumimoji="0" lang="en-US" sz="1600" i="0" strike="noStrike" kern="0" cap="none" spc="0" normalizeH="0" baseline="0" noProof="0">
                <a:ln>
                  <a:noFill/>
                </a:ln>
                <a:effectLst/>
                <a:uLnTx/>
                <a:uFillTx/>
                <a:latin typeface="Segoe UI Semilight"/>
                <a:ea typeface="+mn-ea"/>
                <a:cs typeface="+mn-cs"/>
              </a:rPr>
              <a:t> Moving to the cloud reduces the amount of CAPEX budget necessary, but requires an increase in operating budget</a:t>
            </a:r>
          </a:p>
          <a:p>
            <a:pPr lvl="1">
              <a:defRPr/>
            </a:pPr>
            <a:endParaRPr lang="en-US" sz="1600" kern="0">
              <a:latin typeface="Segoe UI Semilight"/>
            </a:endParaRPr>
          </a:p>
          <a:p>
            <a:pPr lvl="1">
              <a:defRPr/>
            </a:pPr>
            <a:r>
              <a:rPr kumimoji="0" lang="en-US" sz="1600" b="1" i="0" strike="noStrike" kern="0" cap="none" spc="0" normalizeH="0" baseline="0" noProof="0">
                <a:ln>
                  <a:noFill/>
                </a:ln>
                <a:effectLst/>
                <a:uLnTx/>
                <a:uFillTx/>
                <a:latin typeface="Segoe UI Semilight"/>
                <a:ea typeface="+mn-ea"/>
                <a:cs typeface="+mn-cs"/>
              </a:rPr>
              <a:t>Predictability Improvements: </a:t>
            </a:r>
            <a:r>
              <a:rPr kumimoji="0" lang="en-US" sz="1600" i="0" strike="noStrike" kern="0" cap="none" spc="0" normalizeH="0" baseline="0" noProof="0">
                <a:ln>
                  <a:noFill/>
                </a:ln>
                <a:effectLst/>
                <a:uLnTx/>
                <a:uFillTx/>
                <a:latin typeface="Segoe UI Semilight"/>
                <a:ea typeface="+mn-ea"/>
                <a:cs typeface="+mn-cs"/>
              </a:rPr>
              <a:t>From a financial management perspective, there is less lumpiness in cloud OPEX relative to on-prem CAPEX. This </a:t>
            </a:r>
            <a:r>
              <a:rPr lang="en-US" sz="1600" b="1" u="sng" kern="0">
                <a:latin typeface="Segoe UI Semilight"/>
              </a:rPr>
              <a:t>should</a:t>
            </a:r>
            <a:r>
              <a:rPr lang="en-US" sz="1600" b="1" kern="0">
                <a:latin typeface="Segoe UI Semilight"/>
              </a:rPr>
              <a:t> </a:t>
            </a:r>
            <a:r>
              <a:rPr lang="en-US" sz="1600" kern="0">
                <a:latin typeface="Segoe UI Semilight"/>
              </a:rPr>
              <a:t>help make budgets more predictable assuming proper cloud governance processes.</a:t>
            </a:r>
          </a:p>
          <a:p>
            <a:pPr lvl="1">
              <a:defRPr/>
            </a:pPr>
            <a:endParaRPr lang="en-US" sz="1600" kern="0">
              <a:latin typeface="Segoe UI Semilight"/>
            </a:endParaRPr>
          </a:p>
          <a:p>
            <a:pPr>
              <a:defRPr/>
            </a:pPr>
            <a:r>
              <a:rPr lang="en-US" b="1" kern="0">
                <a:latin typeface="Segoe UI Semilight"/>
              </a:rPr>
              <a:t>Cost Management</a:t>
            </a:r>
          </a:p>
          <a:p>
            <a:pPr>
              <a:defRPr/>
            </a:pPr>
            <a:r>
              <a:rPr lang="en-US" sz="1600" kern="0">
                <a:latin typeface="Segoe UI Semilight"/>
              </a:rPr>
              <a:t>In addition to better budgeting CFOs can now have a better understanding of workload ROI due to improved understanding of their cost structure. </a:t>
            </a:r>
          </a:p>
          <a:p>
            <a:pPr>
              <a:defRPr/>
            </a:pPr>
            <a:endParaRPr lang="en-US" sz="1600" kern="0">
              <a:latin typeface="Segoe UI Semilight"/>
            </a:endParaRPr>
          </a:p>
          <a:p>
            <a:pPr>
              <a:defRPr/>
            </a:pPr>
            <a:r>
              <a:rPr lang="en-US" sz="1600" kern="0">
                <a:latin typeface="Segoe UI Semilight"/>
              </a:rPr>
              <a:t>In the past it was nearly impossible to accurately attribute all costs across data centers, servers, power, real estate, rack and stack employees, etc. In Azure with tagging and cost management tooling you can get direct cost attribution of what it costs to run a service. This gives you direct visibility into project ROI that is very difficult to assess on-prem. </a:t>
            </a:r>
          </a:p>
          <a:p>
            <a:endParaRPr lang="en-US"/>
          </a:p>
          <a:p>
            <a:endParaRPr lang="en-US"/>
          </a:p>
          <a:p>
            <a:pPr marL="0" marR="0" lvl="0" indent="0" defTabSz="914400" rtl="0" eaLnBrk="1" fontAlgn="auto" latinLnBrk="0" hangingPunct="1">
              <a:lnSpc>
                <a:spcPct val="100000"/>
              </a:lnSpc>
              <a:spcBef>
                <a:spcPts val="0"/>
              </a:spcBef>
              <a:spcAft>
                <a:spcPts val="0"/>
              </a:spcAft>
              <a:buClrTx/>
              <a:buSzTx/>
              <a:buFontTx/>
              <a:buNone/>
              <a:tabLst/>
              <a:defRPr/>
            </a:pPr>
            <a:r>
              <a:rPr lang="en-US" b="1" kern="0">
                <a:latin typeface="Segoe UI Semilight"/>
              </a:rPr>
              <a:t>Performance Management</a:t>
            </a:r>
          </a:p>
          <a:p>
            <a:pPr marL="0" marR="0" lvl="0" indent="0" defTabSz="914400" rtl="0" eaLnBrk="1" fontAlgn="auto" latinLnBrk="0" hangingPunct="1">
              <a:lnSpc>
                <a:spcPct val="100000"/>
              </a:lnSpc>
              <a:spcBef>
                <a:spcPts val="0"/>
              </a:spcBef>
              <a:spcAft>
                <a:spcPts val="0"/>
              </a:spcAft>
              <a:buClrTx/>
              <a:buSzTx/>
              <a:buFontTx/>
              <a:buNone/>
              <a:tabLst/>
              <a:defRPr/>
            </a:pPr>
            <a:endParaRPr lang="en-US" b="1" kern="0">
              <a:latin typeface="Segoe UI Semilight"/>
            </a:endParaRPr>
          </a:p>
          <a:p>
            <a:pPr lvl="1">
              <a:defRPr/>
            </a:pPr>
            <a:r>
              <a:rPr lang="en-US" sz="1600" b="1" kern="0">
                <a:latin typeface="Segoe UI Semilight"/>
              </a:rPr>
              <a:t>Operating Income, Earnings, and Cash Flow: </a:t>
            </a:r>
            <a:r>
              <a:rPr lang="en-US" sz="1600" kern="0">
                <a:latin typeface="Segoe UI Semilight"/>
              </a:rPr>
              <a:t>from an operating income, earnings, and cash flow perspective, if organizations optimize their cost structure and reduce costs as they migrate to the cloud, they can improve their operating income and earnings while also improving predictability of their cost structure.</a:t>
            </a:r>
          </a:p>
          <a:p>
            <a:pPr marL="0" marR="0" lvl="0" indent="0" defTabSz="914400" rtl="0" eaLnBrk="1" fontAlgn="auto" latinLnBrk="0" hangingPunct="1">
              <a:lnSpc>
                <a:spcPct val="100000"/>
              </a:lnSpc>
              <a:spcBef>
                <a:spcPts val="0"/>
              </a:spcBef>
              <a:spcAft>
                <a:spcPts val="0"/>
              </a:spcAft>
              <a:buClrTx/>
              <a:buSzTx/>
              <a:buFontTx/>
              <a:buNone/>
              <a:tabLst/>
              <a:defRPr/>
            </a:pPr>
            <a:endParaRPr lang="en-US" sz="1600" kern="0">
              <a:latin typeface="Segoe UI Semilight"/>
            </a:endParaRPr>
          </a:p>
          <a:p>
            <a:pPr lvl="1">
              <a:defRPr/>
            </a:pPr>
            <a:r>
              <a:rPr lang="en-US" sz="1600" b="1" kern="0">
                <a:latin typeface="Segoe UI Semilight"/>
              </a:rPr>
              <a:t>EBITDA  </a:t>
            </a:r>
          </a:p>
          <a:p>
            <a:pPr lvl="1">
              <a:defRPr/>
            </a:pPr>
            <a:r>
              <a:rPr lang="en-US" sz="1600" kern="0">
                <a:latin typeface="Segoe UI Semilight"/>
              </a:rPr>
              <a:t>EBITDA takes your operating income from your income statement and adds back depreciation and amortization. EBITDA has many critics, but it can be widely used and it is sometimes a component of debt coverage ratios. </a:t>
            </a:r>
          </a:p>
          <a:p>
            <a:pPr lvl="1">
              <a:defRPr/>
            </a:pPr>
            <a:endParaRPr lang="en-US" sz="1600" kern="0">
              <a:latin typeface="Segoe UI Semilight"/>
            </a:endParaRPr>
          </a:p>
          <a:p>
            <a:pPr lvl="1">
              <a:defRPr/>
            </a:pPr>
            <a:r>
              <a:rPr lang="en-US" sz="1600" kern="0">
                <a:latin typeface="Segoe UI Semilight"/>
              </a:rPr>
              <a:t>When shifting to the cloud, you are moving depreciation and amortization to a cloud bill – which means that it is an expense that cannot be added back for EBITDA purposes. From an economic perspective, cloud shifts helps from a time value of money perspective, but an EBITDA view may unfairly disadvantage a cloud shift.</a:t>
            </a:r>
            <a:endParaRPr lang="en-US" sz="1400" kern="0">
              <a:latin typeface="Segoe UI Semilight"/>
            </a:endParaRP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15</a:t>
            </a:fld>
            <a:endParaRPr lang="en-US"/>
          </a:p>
        </p:txBody>
      </p:sp>
    </p:spTree>
    <p:extLst>
      <p:ext uri="{BB962C8B-B14F-4D97-AF65-F5344CB8AC3E}">
        <p14:creationId xmlns:p14="http://schemas.microsoft.com/office/powerpoint/2010/main" val="2994606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a:solidFill>
                  <a:srgbClr val="FF0000"/>
                </a:solidFill>
              </a:rPr>
              <a:t>Agility influences not only IT Operations and business units but also impacts finance with respect to allocation of budgets</a:t>
            </a:r>
          </a:p>
          <a:p>
            <a:endParaRPr lang="en-US" sz="1000" b="0">
              <a:solidFill>
                <a:srgbClr val="FF0000"/>
              </a:solidFill>
            </a:endParaRPr>
          </a:p>
          <a:p>
            <a:r>
              <a:rPr lang="en-US" sz="1000" b="0">
                <a:solidFill>
                  <a:srgbClr val="FF0000"/>
                </a:solidFill>
              </a:rPr>
              <a:t>For example, it can take weeks or even months in the on-premises world to acquire budget, provision resources or extend new capacity – while in the cloud you can just spin up resources in seconds. Conversely resources can be deprovisioned in a timely fashion and reallocated to needed projects. A super important ability to highlight given that it’s been historically very challenging. This applies not only to the technical resources provisioned but also to the budgetary allocation to support those resources. </a:t>
            </a:r>
          </a:p>
          <a:p>
            <a:endParaRPr lang="en-US" sz="1000" b="0">
              <a:solidFill>
                <a:srgbClr val="FF0000"/>
              </a:solidFill>
            </a:endParaRPr>
          </a:p>
          <a:p>
            <a:r>
              <a:rPr lang="en-US" sz="1000" b="0">
                <a:solidFill>
                  <a:srgbClr val="FF0000"/>
                </a:solidFill>
              </a:rPr>
              <a:t>Also, in a traditional datacenter you have resources which are assigned for certain workloads for long periods of time, however in the cloud you can be much more flexible in your hardware usage. This is a great example where projecting out or modeling the cost of consumption is crucial – working through the various cloud offerings, architecting not only for service delivery but also cost optimization.</a:t>
            </a:r>
          </a:p>
          <a:p>
            <a:endParaRPr lang="en-US" sz="1000" b="0">
              <a:solidFill>
                <a:srgbClr val="FF0000"/>
              </a:solidFill>
            </a:endParaRPr>
          </a:p>
          <a:p>
            <a:r>
              <a:rPr lang="en-US" sz="1000" b="0">
                <a:solidFill>
                  <a:srgbClr val="FF0000"/>
                </a:solidFill>
              </a:rPr>
              <a:t>Finally, on-prem is tied to that one location where you have your datacenter, however in the cloud you can quickly spin up your resources pretty much anywhere in the world.</a:t>
            </a:r>
          </a:p>
          <a:p>
            <a:endParaRPr lang="en-US" sz="1000" b="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Enabling the increase of business optionality, positive ROI projects and ability to take advantage of new technical opportunities due to reduced sunk investments and technical debt. </a:t>
            </a:r>
            <a:endParaRPr kumimoji="0" lang="en-US" sz="1000" b="1" i="1" u="sng" strike="noStrike" kern="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a:p>
            <a:endParaRPr lang="en-US" sz="1000" b="0">
              <a:solidFill>
                <a:srgbClr val="FF0000"/>
              </a:solidFill>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038341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Unique to Microsoft’s approach – throughout the entire plan of evolution we can help customer fully monetize, squeeze every penny of investment, within their on-premises deployment. Mapping to the customer’s timelines, business, financial and technical goals.</a:t>
            </a:r>
          </a:p>
          <a:p>
            <a:endParaRPr lang="en-US"/>
          </a:p>
          <a:p>
            <a:r>
              <a:rPr lang="en-US"/>
              <a:t>Similar to the Microsoft overall mission to “empower every person and organization on the planet to achieve more”, we want to help our customer apply this idea to every dollar of investment into IT. Empowering every dollar of investment to achieve more through iterations of modernization, releasing committed cash flows/budgets that can then be re-invested into further modernization. </a:t>
            </a:r>
          </a:p>
          <a:p>
            <a:endParaRPr lang="en-US"/>
          </a:p>
          <a:p>
            <a:r>
              <a:rPr lang="en-US"/>
              <a:t>Increasing the velocity of value through incremental modernization. </a:t>
            </a:r>
          </a:p>
          <a:p>
            <a:endParaRPr lang="en-US"/>
          </a:p>
          <a:p>
            <a:r>
              <a:rPr lang="en-US"/>
              <a:t>It’s a rinse and repeat exercise:</a:t>
            </a:r>
          </a:p>
          <a:p>
            <a:pPr marL="171450" indent="-171450">
              <a:buFontTx/>
              <a:buChar char="-"/>
            </a:pPr>
            <a:r>
              <a:rPr lang="en-US"/>
              <a:t>Starting with Lift and Shift to IaaS layers – free up some budget</a:t>
            </a:r>
          </a:p>
          <a:p>
            <a:pPr marL="171450" indent="-171450">
              <a:buFontTx/>
              <a:buChar char="-"/>
            </a:pPr>
            <a:r>
              <a:rPr lang="en-US"/>
              <a:t>Re-invest that budget to modernize from IaaS layer into PaaS – getting more for every $ of investment</a:t>
            </a:r>
          </a:p>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313ADC-E2D6-4F2E-AE2F-437360A2F9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0184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CFO really cares about the performance of their three financial statements</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How do financial statements change between cloud and on-prem</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18</a:t>
            </a:fld>
            <a:endParaRPr lang="en-US"/>
          </a:p>
        </p:txBody>
      </p:sp>
    </p:spTree>
    <p:extLst>
      <p:ext uri="{BB962C8B-B14F-4D97-AF65-F5344CB8AC3E}">
        <p14:creationId xmlns:p14="http://schemas.microsoft.com/office/powerpoint/2010/main" val="1336098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defTabSz="711200">
              <a:spcBef>
                <a:spcPct val="0"/>
              </a:spcBef>
              <a:defRPr/>
            </a:pPr>
            <a:endParaRPr lang="en-US" sz="1600" kern="0">
              <a:latin typeface="Segoe UI Light (Body)"/>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Cloud change meaningfully impacts three financial statements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Reiterating the three statements are IS, BS, CF</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considering customers – different customers prioritize different metrics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 large telco might love CAPEX, while a retailer might be very CAPEX averse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Aim is to identify what matters, and drive conversations towards the benefits of cloud which are improved free cash flow and reduced investments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One way to identify what matters it via earnings transcripts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Unvarnished view into what matters</a:t>
            </a:r>
          </a:p>
          <a:p>
            <a:pPr lvl="1" defTabSz="711200">
              <a:spcBef>
                <a:spcPct val="0"/>
              </a:spcBef>
              <a:defRPr/>
            </a:pPr>
            <a:endParaRPr lang="en-US" sz="1600" kern="0">
              <a:latin typeface="Segoe UI Light (Body)"/>
            </a:endParaRPr>
          </a:p>
          <a:p>
            <a:pPr lvl="1" defTabSz="711200">
              <a:spcBef>
                <a:spcPct val="0"/>
              </a:spcBef>
              <a:defRPr/>
            </a:pPr>
            <a:endParaRPr lang="en-US" sz="1600" kern="0">
              <a:latin typeface="Segoe UI Light (Body)"/>
            </a:endParaRPr>
          </a:p>
          <a:p>
            <a:pPr lvl="1" defTabSz="711200">
              <a:spcBef>
                <a:spcPct val="0"/>
              </a:spcBef>
              <a:defRPr/>
            </a:pPr>
            <a:endParaRPr lang="en-US" sz="1600" kern="0">
              <a:latin typeface="Segoe UI Light (Body)"/>
            </a:endParaRPr>
          </a:p>
          <a:p>
            <a:pPr lvl="1" defTabSz="711200">
              <a:spcBef>
                <a:spcPct val="0"/>
              </a:spcBef>
              <a:defRPr/>
            </a:pPr>
            <a:endParaRPr lang="en-US" sz="1600" kern="0">
              <a:latin typeface="Segoe UI Light (Body)"/>
            </a:endParaRPr>
          </a:p>
          <a:p>
            <a:pPr lvl="1" defTabSz="711200">
              <a:spcBef>
                <a:spcPct val="0"/>
              </a:spcBef>
              <a:defRPr/>
            </a:pPr>
            <a:endParaRPr lang="en-US" sz="1600" kern="0">
              <a:latin typeface="Segoe UI Light (Body)"/>
            </a:endParaRPr>
          </a:p>
          <a:p>
            <a:pPr lvl="1" defTabSz="711200">
              <a:spcBef>
                <a:spcPct val="0"/>
              </a:spcBef>
              <a:defRPr/>
            </a:pPr>
            <a:r>
              <a:rPr lang="en-US" sz="1600" kern="0">
                <a:latin typeface="Segoe UI Light (Body)"/>
              </a:rPr>
              <a:t>----</a:t>
            </a:r>
          </a:p>
          <a:p>
            <a:pPr lvl="1" defTabSz="711200">
              <a:spcBef>
                <a:spcPct val="0"/>
              </a:spcBef>
              <a:defRPr/>
            </a:pPr>
            <a:r>
              <a:rPr lang="en-US" sz="1600" kern="0">
                <a:latin typeface="Segoe UI Light (Body)"/>
              </a:rPr>
              <a:t>For big industrial companies, utilities, oil and gas,  energy companies – balance sheets and EBITDA metrics might be relatively important</a:t>
            </a:r>
          </a:p>
          <a:p>
            <a:pPr marL="0" marR="0" lvl="0" indent="0" algn="l" defTabSz="711200" rtl="0" eaLnBrk="1" fontAlgn="auto" latinLnBrk="0" hangingPunct="1">
              <a:lnSpc>
                <a:spcPct val="100000"/>
              </a:lnSpc>
              <a:spcBef>
                <a:spcPct val="0"/>
              </a:spcBef>
              <a:spcAft>
                <a:spcPts val="0"/>
              </a:spcAft>
              <a:buClrTx/>
              <a:buSzTx/>
              <a:buFontTx/>
              <a:buNone/>
              <a:tabLst/>
              <a:defRPr/>
            </a:pPr>
            <a:endParaRPr lang="en-US" sz="1600" kern="0">
              <a:latin typeface="Segoe UI Light (Body)"/>
            </a:endParaRPr>
          </a:p>
          <a:p>
            <a:pPr lvl="1" defTabSz="711200">
              <a:spcBef>
                <a:spcPct val="0"/>
              </a:spcBef>
              <a:defRPr/>
            </a:pPr>
            <a:r>
              <a:rPr lang="en-US" sz="1600" kern="0">
                <a:latin typeface="Segoe UI Light (Body)"/>
              </a:rPr>
              <a:t>Other industries in retail or social media focus heavily on shedding unwanted assets and driving cash flow (some companies even have spun-off real estate to become more asset light)</a:t>
            </a:r>
          </a:p>
          <a:p>
            <a:endParaRPr lang="en-US"/>
          </a:p>
          <a:p>
            <a:r>
              <a:rPr lang="en-US"/>
              <a:t>---</a:t>
            </a:r>
          </a:p>
          <a:p>
            <a:pPr lvl="1" defTabSz="711200">
              <a:spcBef>
                <a:spcPct val="0"/>
              </a:spcBef>
              <a:defRPr/>
            </a:pPr>
            <a:r>
              <a:rPr lang="en-US" sz="1200" i="1" kern="0">
                <a:latin typeface="Segoe UI Light (Body)"/>
              </a:rPr>
              <a:t>Heavy emphasis on revenue growth and topline expansion? </a:t>
            </a:r>
            <a:r>
              <a:rPr lang="en-US" sz="1200" kern="0">
                <a:latin typeface="Segoe UI Light (Body)"/>
              </a:rPr>
              <a:t>Azure’s </a:t>
            </a:r>
            <a:r>
              <a:rPr lang="en-US" sz="1200" b="1" kern="0">
                <a:latin typeface="Segoe UI Light (Body)"/>
              </a:rPr>
              <a:t>agility</a:t>
            </a:r>
            <a:r>
              <a:rPr lang="en-US" sz="1200" kern="0">
                <a:latin typeface="Segoe UI Light (Body)"/>
              </a:rPr>
              <a:t> arguments might be relatively powerful for these companies</a:t>
            </a:r>
          </a:p>
          <a:p>
            <a:pPr lvl="1" defTabSz="711200">
              <a:spcBef>
                <a:spcPct val="0"/>
              </a:spcBef>
              <a:defRPr/>
            </a:pPr>
            <a:endParaRPr lang="en-US" sz="1200" b="1" kern="0">
              <a:latin typeface="Segoe UI Light (Body)"/>
            </a:endParaRPr>
          </a:p>
          <a:p>
            <a:pPr lvl="1" defTabSz="711200">
              <a:spcBef>
                <a:spcPct val="0"/>
              </a:spcBef>
              <a:defRPr/>
            </a:pPr>
            <a:r>
              <a:rPr lang="en-US" sz="1200" i="1" kern="0">
                <a:latin typeface="Segoe UI Light (Body)"/>
              </a:rPr>
              <a:t>Discussion of trimmed capital budget?</a:t>
            </a:r>
            <a:r>
              <a:rPr lang="en-US" sz="1200" b="1" kern="0">
                <a:latin typeface="Segoe UI Light (Body)"/>
              </a:rPr>
              <a:t> </a:t>
            </a:r>
          </a:p>
          <a:p>
            <a:pPr lvl="1" defTabSz="711200">
              <a:spcBef>
                <a:spcPct val="0"/>
              </a:spcBef>
              <a:defRPr/>
            </a:pPr>
            <a:r>
              <a:rPr lang="en-US" sz="1200" kern="0">
                <a:latin typeface="Segoe UI Light (Body)"/>
              </a:rPr>
              <a:t>Azure’s </a:t>
            </a:r>
            <a:r>
              <a:rPr lang="en-US" sz="1200" b="1" kern="0">
                <a:latin typeface="Segoe UI Light (Body)"/>
              </a:rPr>
              <a:t>CAPEX to OPEX </a:t>
            </a:r>
            <a:r>
              <a:rPr lang="en-US" sz="1200" kern="0">
                <a:latin typeface="Segoe UI Light (Body)"/>
              </a:rPr>
              <a:t>story might resonate</a:t>
            </a:r>
          </a:p>
          <a:p>
            <a:pPr lvl="1" defTabSz="711200">
              <a:spcBef>
                <a:spcPct val="0"/>
              </a:spcBef>
              <a:defRPr/>
            </a:pPr>
            <a:endParaRPr lang="en-US" sz="1200" b="1" kern="0">
              <a:latin typeface="Segoe UI Light (Body)"/>
            </a:endParaRPr>
          </a:p>
          <a:p>
            <a:pPr lvl="1" defTabSz="711200">
              <a:spcBef>
                <a:spcPct val="0"/>
              </a:spcBef>
              <a:defRPr/>
            </a:pPr>
            <a:r>
              <a:rPr lang="en-US" sz="1200" i="1" kern="0">
                <a:latin typeface="Segoe UI Light (Body)"/>
              </a:rPr>
              <a:t>Do most questions focus on margins and cost cutting?</a:t>
            </a:r>
          </a:p>
          <a:p>
            <a:pPr lvl="1" defTabSz="711200">
              <a:spcBef>
                <a:spcPct val="0"/>
              </a:spcBef>
              <a:defRPr/>
            </a:pPr>
            <a:r>
              <a:rPr lang="en-US" sz="1200" b="1" kern="0">
                <a:latin typeface="Segoe UI Light (Body)"/>
              </a:rPr>
              <a:t>Asset light structure and cost savings</a:t>
            </a:r>
            <a:r>
              <a:rPr lang="en-US" sz="1200" kern="0">
                <a:latin typeface="Segoe UI Light (Body)"/>
              </a:rPr>
              <a:t> can drive value</a:t>
            </a:r>
            <a:endParaRPr lang="en-US" sz="1400" kern="0">
              <a:latin typeface="Segoe UI Semilight"/>
            </a:endParaRP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19</a:t>
            </a:fld>
            <a:endParaRPr lang="en-US"/>
          </a:p>
        </p:txBody>
      </p:sp>
    </p:spTree>
    <p:extLst>
      <p:ext uri="{BB962C8B-B14F-4D97-AF65-F5344CB8AC3E}">
        <p14:creationId xmlns:p14="http://schemas.microsoft.com/office/powerpoint/2010/main" val="400600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Customers looking to validate financials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Working to help you justify financial benefit to CFO organization that might be a blocker</a:t>
            </a:r>
          </a:p>
          <a:p>
            <a:pPr marL="45720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2</a:t>
            </a:fld>
            <a:endParaRPr lang="en-US"/>
          </a:p>
        </p:txBody>
      </p:sp>
    </p:spTree>
    <p:extLst>
      <p:ext uri="{BB962C8B-B14F-4D97-AF65-F5344CB8AC3E}">
        <p14:creationId xmlns:p14="http://schemas.microsoft.com/office/powerpoint/2010/main" val="2133992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Start with simple example of CFO of SaaS business examine how their world would look in cloud vs on-prem</a:t>
            </a:r>
          </a:p>
          <a:p>
            <a:endParaRPr lang="en-US" sz="1200" b="1" kern="0">
              <a:latin typeface="Segoe UI Light (Body)"/>
            </a:endParaRPr>
          </a:p>
          <a:p>
            <a:endParaRPr lang="en-US" sz="1200" b="1" kern="0">
              <a:latin typeface="Segoe UI Light (Body)"/>
            </a:endParaRPr>
          </a:p>
          <a:p>
            <a:r>
              <a:rPr lang="en-US" sz="1200" b="1" kern="0">
                <a:latin typeface="Segoe UI Light (Body)"/>
              </a:rPr>
              <a:t>---</a:t>
            </a:r>
          </a:p>
          <a:p>
            <a:pPr defTabSz="711200">
              <a:spcBef>
                <a:spcPct val="0"/>
              </a:spcBef>
              <a:defRPr/>
            </a:pPr>
            <a:r>
              <a:rPr lang="en-US" b="1" kern="0">
                <a:latin typeface="Segoe UI" panose="020B0502040204020203" pitchFamily="34" charset="0"/>
                <a:cs typeface="Segoe UI" panose="020B0502040204020203" pitchFamily="34" charset="0"/>
              </a:rPr>
              <a:t>Capitalize: </a:t>
            </a:r>
            <a:r>
              <a:rPr lang="en-US" kern="0">
                <a:latin typeface="Segoe UI" panose="020B0502040204020203" pitchFamily="34" charset="0"/>
                <a:cs typeface="Segoe UI" panose="020B0502040204020203" pitchFamily="34" charset="0"/>
              </a:rPr>
              <a:t>means you make it an asset and put it on your balance sheet. </a:t>
            </a:r>
            <a:endParaRPr lang="en-US" b="1" kern="0">
              <a:latin typeface="Segoe UI" panose="020B0502040204020203" pitchFamily="34" charset="0"/>
              <a:cs typeface="Segoe UI" panose="020B0502040204020203" pitchFamily="34" charset="0"/>
            </a:endParaRPr>
          </a:p>
          <a:p>
            <a:pPr defTabSz="711200">
              <a:spcBef>
                <a:spcPct val="0"/>
              </a:spcBef>
              <a:defRPr/>
            </a:pPr>
            <a:endParaRPr lang="en-US" kern="0">
              <a:latin typeface="Segoe UI" panose="020B0502040204020203" pitchFamily="34" charset="0"/>
              <a:cs typeface="Segoe UI" panose="020B0502040204020203" pitchFamily="34" charset="0"/>
            </a:endParaRPr>
          </a:p>
          <a:p>
            <a:pPr defTabSz="711200">
              <a:spcBef>
                <a:spcPct val="0"/>
              </a:spcBef>
              <a:defRPr/>
            </a:pPr>
            <a:r>
              <a:rPr lang="en-US" b="1" kern="0">
                <a:latin typeface="Segoe UI" panose="020B0502040204020203" pitchFamily="34" charset="0"/>
                <a:cs typeface="Segoe UI" panose="020B0502040204020203" pitchFamily="34" charset="0"/>
              </a:rPr>
              <a:t>Operating Expense:</a:t>
            </a:r>
            <a:r>
              <a:rPr lang="en-US" kern="0">
                <a:latin typeface="Segoe UI" panose="020B0502040204020203" pitchFamily="34" charset="0"/>
                <a:cs typeface="Segoe UI" panose="020B0502040204020203" pitchFamily="34" charset="0"/>
              </a:rPr>
              <a:t> annual expenses associated with running a business.</a:t>
            </a:r>
          </a:p>
          <a:p>
            <a:pPr defTabSz="711200">
              <a:spcBef>
                <a:spcPct val="0"/>
              </a:spcBef>
              <a:defRPr/>
            </a:pPr>
            <a:endParaRPr lang="en-US" b="1" kern="0">
              <a:latin typeface="Segoe UI" panose="020B0502040204020203" pitchFamily="34" charset="0"/>
              <a:cs typeface="Segoe UI" panose="020B0502040204020203" pitchFamily="34" charset="0"/>
            </a:endParaRPr>
          </a:p>
          <a:p>
            <a:pPr defTabSz="711200">
              <a:spcBef>
                <a:spcPct val="0"/>
              </a:spcBef>
              <a:defRPr/>
            </a:pPr>
            <a:r>
              <a:rPr lang="en-US" b="1" kern="0">
                <a:latin typeface="Segoe UI" panose="020B0502040204020203" pitchFamily="34" charset="0"/>
                <a:cs typeface="Segoe UI" panose="020B0502040204020203" pitchFamily="34" charset="0"/>
              </a:rPr>
              <a:t>NPV: </a:t>
            </a:r>
            <a:r>
              <a:rPr lang="en-US" i="1" kern="0">
                <a:latin typeface="Segoe UI" panose="020B0502040204020203" pitchFamily="34" charset="0"/>
                <a:cs typeface="Segoe UI" panose="020B0502040204020203" pitchFamily="34" charset="0"/>
              </a:rPr>
              <a:t>Net present value.</a:t>
            </a:r>
            <a:r>
              <a:rPr lang="en-US" kern="0">
                <a:latin typeface="Segoe UI" panose="020B0502040204020203" pitchFamily="34" charset="0"/>
                <a:cs typeface="Segoe UI" panose="020B0502040204020203" pitchFamily="34" charset="0"/>
              </a:rPr>
              <a:t> Assess the value of a project based upon the cash flows of the project, the timing of those cash flows, and the company’s discount rate.</a:t>
            </a:r>
          </a:p>
          <a:p>
            <a:pPr defTabSz="711200">
              <a:spcBef>
                <a:spcPct val="0"/>
              </a:spcBef>
              <a:defRPr/>
            </a:pPr>
            <a:endParaRPr lang="en-US" b="1" kern="0">
              <a:latin typeface="Segoe UI" panose="020B0502040204020203" pitchFamily="34" charset="0"/>
              <a:cs typeface="Segoe UI" panose="020B0502040204020203" pitchFamily="34" charset="0"/>
            </a:endParaRPr>
          </a:p>
          <a:p>
            <a:pPr defTabSz="711200">
              <a:spcBef>
                <a:spcPct val="0"/>
              </a:spcBef>
              <a:defRPr/>
            </a:pPr>
            <a:r>
              <a:rPr lang="en-US" b="1" kern="0">
                <a:latin typeface="Segoe UI" panose="020B0502040204020203" pitchFamily="34" charset="0"/>
                <a:cs typeface="Segoe UI" panose="020B0502040204020203" pitchFamily="34" charset="0"/>
              </a:rPr>
              <a:t>IRR: </a:t>
            </a:r>
            <a:r>
              <a:rPr lang="en-US" i="1" kern="0">
                <a:latin typeface="Segoe UI" panose="020B0502040204020203" pitchFamily="34" charset="0"/>
                <a:cs typeface="Segoe UI" panose="020B0502040204020203" pitchFamily="34" charset="0"/>
              </a:rPr>
              <a:t>Internal rate of return.</a:t>
            </a:r>
            <a:r>
              <a:rPr lang="en-US" kern="0">
                <a:latin typeface="Segoe UI" panose="020B0502040204020203" pitchFamily="34" charset="0"/>
                <a:cs typeface="Segoe UI" panose="020B0502040204020203" pitchFamily="34" charset="0"/>
              </a:rPr>
              <a:t> Effectively meant to approximate the implicit interest rate of the project.</a:t>
            </a:r>
          </a:p>
          <a:p>
            <a:pPr defTabSz="711200">
              <a:spcBef>
                <a:spcPct val="0"/>
              </a:spcBef>
              <a:defRPr/>
            </a:pPr>
            <a:endParaRPr lang="en-US" b="1" kern="0">
              <a:latin typeface="Segoe UI" panose="020B0502040204020203" pitchFamily="34" charset="0"/>
              <a:cs typeface="Segoe UI" panose="020B0502040204020203" pitchFamily="34" charset="0"/>
            </a:endParaRPr>
          </a:p>
          <a:p>
            <a:pPr defTabSz="711200">
              <a:spcBef>
                <a:spcPct val="0"/>
              </a:spcBef>
              <a:defRPr/>
            </a:pPr>
            <a:r>
              <a:rPr lang="en-US" b="1" kern="0">
                <a:latin typeface="Segoe UI" panose="020B0502040204020203" pitchFamily="34" charset="0"/>
                <a:cs typeface="Segoe UI" panose="020B0502040204020203" pitchFamily="34" charset="0"/>
              </a:rPr>
              <a:t>Payback period: </a:t>
            </a:r>
            <a:r>
              <a:rPr lang="en-US" kern="0">
                <a:latin typeface="Segoe UI" panose="020B0502040204020203" pitchFamily="34" charset="0"/>
                <a:cs typeface="Segoe UI" panose="020B0502040204020203" pitchFamily="34" charset="0"/>
              </a:rPr>
              <a:t>how long it takes for a project’s cash flows to pay for the initial upfront cost of undertaking the project.</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20</a:t>
            </a:fld>
            <a:endParaRPr lang="en-US"/>
          </a:p>
        </p:txBody>
      </p:sp>
    </p:spTree>
    <p:extLst>
      <p:ext uri="{BB962C8B-B14F-4D97-AF65-F5344CB8AC3E}">
        <p14:creationId xmlns:p14="http://schemas.microsoft.com/office/powerpoint/2010/main" val="125530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Orienting you to the next few slides, you will see on-prem financial statement son top, cloud on bottom</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On-prem in the above chart is the balance sheet. An on-prem balance sheet has upfront investment and fixed cost structure</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Cloud is great – no balance sheet and retain flexibility because of this</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21</a:t>
            </a:fld>
            <a:endParaRPr lang="en-US"/>
          </a:p>
        </p:txBody>
      </p:sp>
    </p:spTree>
    <p:extLst>
      <p:ext uri="{BB962C8B-B14F-4D97-AF65-F5344CB8AC3E}">
        <p14:creationId xmlns:p14="http://schemas.microsoft.com/office/powerpoint/2010/main" val="2485033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Income statement very similar since I am looking at economic income not CF</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Depreciation on-prem is replaced with cloud expense in Azure. </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22</a:t>
            </a:fld>
            <a:endParaRPr lang="en-US"/>
          </a:p>
        </p:txBody>
      </p:sp>
    </p:spTree>
    <p:extLst>
      <p:ext uri="{BB962C8B-B14F-4D97-AF65-F5344CB8AC3E}">
        <p14:creationId xmlns:p14="http://schemas.microsoft.com/office/powerpoint/2010/main" val="2449473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On-prem cash flows are all upfront. This negatively impacts your net present value.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Azure cash flows are spread out along with usage – improving the timing of cash flows and NPV</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23</a:t>
            </a:fld>
            <a:endParaRPr lang="en-US"/>
          </a:p>
        </p:txBody>
      </p:sp>
    </p:spTree>
    <p:extLst>
      <p:ext uri="{BB962C8B-B14F-4D97-AF65-F5344CB8AC3E}">
        <p14:creationId xmlns:p14="http://schemas.microsoft.com/office/powerpoint/2010/main" val="4158655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a customer is migrating to Azure – the financial statements are not immediately changed. It is a transformation process.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Over the next few slides we will build out a view that shows how the customers financial picture changes over time from an Azure migration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This transformation highlights the steady state benefits of Azure and pulls together the income statement and CF importance for customers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In this view we first show how the P&amp;L begins to decline as a customer moves to Azure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Server depreciation, dc costs, all of these reduce as a migration occurs and we go from 100% on-prem to Azure</a:t>
            </a:r>
          </a:p>
          <a:p>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24</a:t>
            </a:fld>
            <a:endParaRPr lang="en-US"/>
          </a:p>
        </p:txBody>
      </p:sp>
    </p:spTree>
    <p:extLst>
      <p:ext uri="{BB962C8B-B14F-4D97-AF65-F5344CB8AC3E}">
        <p14:creationId xmlns:p14="http://schemas.microsoft.com/office/powerpoint/2010/main" val="2590166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comparing cash flow to P&amp;L during the migration to Azure time frame, cash flow improves faster</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This is because cash flow (CF) have fewer sunk costs – depreciation is due to historical investment and it exists in your P&amp;L. </a:t>
            </a:r>
          </a:p>
          <a:p>
            <a:pPr marL="285750" indent="-285750">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As a result of this your cash flow picture should improve more rapidly than P&amp;L</a:t>
            </a:r>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25</a:t>
            </a:fld>
            <a:endParaRPr lang="en-US"/>
          </a:p>
        </p:txBody>
      </p:sp>
    </p:spTree>
    <p:extLst>
      <p:ext uri="{BB962C8B-B14F-4D97-AF65-F5344CB8AC3E}">
        <p14:creationId xmlns:p14="http://schemas.microsoft.com/office/powerpoint/2010/main" val="19424000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Returning focus to cash flow view – as this is the view we try to highlight most prominently for customer</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We then layer on top Azure costs as customer migrates to Azure</a:t>
            </a:r>
          </a:p>
          <a:p>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26</a:t>
            </a:fld>
            <a:endParaRPr lang="en-US"/>
          </a:p>
        </p:txBody>
      </p:sp>
    </p:spTree>
    <p:extLst>
      <p:ext uri="{BB962C8B-B14F-4D97-AF65-F5344CB8AC3E}">
        <p14:creationId xmlns:p14="http://schemas.microsoft.com/office/powerpoint/2010/main" val="2232611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In addition to Azure cost – customer does have an upfront migration investment that creates a spend bubble</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This is an important consideration that customers will have,  but it is worth highlighting the potential of Microsoft investments to help mitigate upfront migration costs</a:t>
            </a:r>
          </a:p>
          <a:p>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27</a:t>
            </a:fld>
            <a:endParaRPr lang="en-US"/>
          </a:p>
        </p:txBody>
      </p:sp>
    </p:spTree>
    <p:extLst>
      <p:ext uri="{BB962C8B-B14F-4D97-AF65-F5344CB8AC3E}">
        <p14:creationId xmlns:p14="http://schemas.microsoft.com/office/powerpoint/2010/main" val="285829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Once we have layered on all of the financial costs of the cloud scenario – we then work to compare that with the customers’ on-prem cost structure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The dashed red line is the cash flows on-prem without a transformation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This compares with the dashed blue line, which is the Azure case and shows how the financial picture transforms over time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You can see an upfront bubble as there are migration costs and on-prem costs are still declining</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Once in steady state we hope to see significant savings driven by some of the cloud economics topics we previously discussed around elasticity and resource utilization</a:t>
            </a:r>
          </a:p>
          <a:p>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28</a:t>
            </a:fld>
            <a:endParaRPr lang="en-US"/>
          </a:p>
        </p:txBody>
      </p:sp>
    </p:spTree>
    <p:extLst>
      <p:ext uri="{BB962C8B-B14F-4D97-AF65-F5344CB8AC3E}">
        <p14:creationId xmlns:p14="http://schemas.microsoft.com/office/powerpoint/2010/main" val="175383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Finally we compare this cash flow view with the P&amp;L view – as the customer will frequently request and care about the impact here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The P&amp;L view will also improve over time, however it will take longer to achieve savings due to historical depreciation</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we work with customers – we find that this story of transformation – which builds upon the changes to cash flow timing and income statement, can help articulate how and when the customer can expect benefits from a cloud shift.</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P&amp;L has sins of the past</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By thinking about how the customers financial transformation will occur, we have a better ability to create commercial terms that addresses concerns around upfront bubbles, for example</a:t>
            </a:r>
          </a:p>
          <a:p>
            <a:pPr marL="342900" marR="0" lvl="0" indent="-342900">
              <a:lnSpc>
                <a:spcPct val="107000"/>
              </a:lnSpc>
              <a:spcBef>
                <a:spcPts val="0"/>
              </a:spcBef>
              <a:spcAft>
                <a:spcPts val="800"/>
              </a:spcAft>
              <a:buFont typeface="Symbol" panose="05050102010706020507" pitchFamily="18" charset="2"/>
              <a:buChar cha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E7B99219-63E3-4702-AC2D-16B7BC3DE373}" type="slidenum">
              <a:rPr lang="en-US" smtClean="0"/>
              <a:t>29</a:t>
            </a:fld>
            <a:endParaRPr lang="en-US"/>
          </a:p>
        </p:txBody>
      </p:sp>
    </p:spTree>
    <p:extLst>
      <p:ext uri="{BB962C8B-B14F-4D97-AF65-F5344CB8AC3E}">
        <p14:creationId xmlns:p14="http://schemas.microsoft.com/office/powerpoint/2010/main" val="17538343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Leave with foundational level knowledge to drive conversations with the CFO and CIO on finance topics.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Know finance terminology</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Articulate value drivers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Describe financial benefits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Identify how you can tactically get more details</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3</a:t>
            </a:fld>
            <a:endParaRPr lang="en-US"/>
          </a:p>
        </p:txBody>
      </p:sp>
    </p:spTree>
    <p:extLst>
      <p:ext uri="{BB962C8B-B14F-4D97-AF65-F5344CB8AC3E}">
        <p14:creationId xmlns:p14="http://schemas.microsoft.com/office/powerpoint/2010/main" val="911779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When thinking about the cloud transformation journey and its financial impact on customer, worth reiterating that all the cloud economic benefits come into play. </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Cost optimization to ensure customers are elastic or improved cash flow timing via reduced capex all play a role in building a successful financial case that the customer can understand and use to justify a cloud migration</a:t>
            </a: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a:t>
            </a:r>
          </a:p>
          <a:p>
            <a:pPr marL="285750" indent="-28575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Static vs: Elastic:</a:t>
            </a:r>
            <a:r>
              <a:rPr lang="en-US" sz="1200" b="1">
                <a:latin typeface="Segoe UI Semibold" panose="020B0702040204020203" pitchFamily="34" charset="0"/>
                <a:cs typeface="Segoe UI Semibold" panose="020B0702040204020203" pitchFamily="34" charset="0"/>
              </a:rPr>
              <a:t> </a:t>
            </a:r>
            <a:r>
              <a:rPr lang="en-US" sz="1200">
                <a:latin typeface="Segoe UI Semibold" panose="020B0702040204020203" pitchFamily="34" charset="0"/>
                <a:cs typeface="Segoe UI Semibold" panose="020B0702040204020203" pitchFamily="34" charset="0"/>
              </a:rPr>
              <a:t>The world is not static. As recent volatility has shown</a:t>
            </a:r>
            <a:r>
              <a:rPr lang="en-US" sz="1200" b="1">
                <a:latin typeface="Segoe UI Semibold" panose="020B0702040204020203" pitchFamily="34" charset="0"/>
                <a:cs typeface="Segoe UI Semibold" panose="020B0702040204020203" pitchFamily="34" charset="0"/>
              </a:rPr>
              <a:t> </a:t>
            </a:r>
            <a:r>
              <a:rPr lang="en-US" sz="1200" b="1" u="sng">
                <a:latin typeface="Segoe UI Semibold" panose="020B0702040204020203" pitchFamily="34" charset="0"/>
                <a:cs typeface="Segoe UI Semibold" panose="020B0702040204020203" pitchFamily="34" charset="0"/>
              </a:rPr>
              <a:t>your architecture and your cost structure</a:t>
            </a:r>
            <a:r>
              <a:rPr lang="en-US" sz="1200">
                <a:latin typeface="Segoe UI Semibold" panose="020B0702040204020203" pitchFamily="34" charset="0"/>
                <a:cs typeface="Segoe UI Semibold" panose="020B0702040204020203" pitchFamily="34" charset="0"/>
              </a:rPr>
              <a:t> must be dynamic, agile, and resilient.  </a:t>
            </a:r>
          </a:p>
          <a:p>
            <a:endParaRPr lang="en-US" sz="5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Sunk Costs: </a:t>
            </a:r>
            <a:r>
              <a:rPr lang="en-US" sz="1200">
                <a:latin typeface="Segoe UI Semibold" panose="020B0702040204020203" pitchFamily="34" charset="0"/>
                <a:cs typeface="Segoe UI Semibold" panose="020B0702040204020203" pitchFamily="34" charset="0"/>
              </a:rPr>
              <a:t>The cloud makes it financially easier to justify experimenting with new architectures, hardware and agile operating models. You can take small incremental efforts in the cloud without disrupting your overall organization</a:t>
            </a: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u="sng">
                <a:latin typeface="Segoe UI Semibold" panose="020B0702040204020203" pitchFamily="34" charset="0"/>
                <a:cs typeface="Segoe UI Semibold" panose="020B0702040204020203" pitchFamily="34" charset="0"/>
              </a:rPr>
              <a:t>Variable versus Fixed Cost structures: </a:t>
            </a:r>
            <a:r>
              <a:rPr lang="en-US" sz="1200">
                <a:latin typeface="Segoe UI Semibold" panose="020B0702040204020203" pitchFamily="34" charset="0"/>
                <a:cs typeface="Segoe UI Semibold" panose="020B0702040204020203" pitchFamily="34" charset="0"/>
              </a:rPr>
              <a:t>On-prem environments are inherently fixed – on-prem virtualization helps – but a cloud environment can help reduce all they layers of overhead that exist at a datacenter and server level.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Balancing Act:</a:t>
            </a:r>
            <a:r>
              <a:rPr lang="en-US" sz="1200" b="1">
                <a:latin typeface="Segoe UI Semibold" panose="020B0702040204020203" pitchFamily="34" charset="0"/>
                <a:cs typeface="Segoe UI Semibold" panose="020B0702040204020203" pitchFamily="34" charset="0"/>
              </a:rPr>
              <a:t> </a:t>
            </a:r>
            <a:r>
              <a:rPr lang="en-US" sz="1200">
                <a:latin typeface="Segoe UI Semibold" panose="020B0702040204020203" pitchFamily="34" charset="0"/>
                <a:cs typeface="Segoe UI Semibold" panose="020B0702040204020203" pitchFamily="34" charset="0"/>
              </a:rPr>
              <a:t>precision versus flexibility / freedom versus governance / interdependence versus independence</a:t>
            </a:r>
          </a:p>
          <a:p>
            <a:endParaRPr lang="en-US" sz="5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Simplified Management:</a:t>
            </a:r>
            <a:r>
              <a:rPr lang="en-US" sz="1200" b="1">
                <a:latin typeface="Segoe UI Semibold" panose="020B0702040204020203" pitchFamily="34" charset="0"/>
                <a:cs typeface="Segoe UI Semibold" panose="020B0702040204020203" pitchFamily="34" charset="0"/>
              </a:rPr>
              <a:t> </a:t>
            </a:r>
            <a:r>
              <a:rPr lang="en-US" sz="1200">
                <a:latin typeface="Segoe UI Semibold" panose="020B0702040204020203" pitchFamily="34" charset="0"/>
                <a:cs typeface="Segoe UI Semibold" panose="020B0702040204020203" pitchFamily="34" charset="0"/>
              </a:rPr>
              <a:t>Architecture exists to serve others, not the architect. Things must flow, and work together</a:t>
            </a:r>
          </a:p>
          <a:p>
            <a:endParaRPr lang="en-US" sz="5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b="1" u="sng">
                <a:latin typeface="Segoe UI Semibold" panose="020B0702040204020203" pitchFamily="34" charset="0"/>
                <a:cs typeface="Segoe UI Semibold" panose="020B0702040204020203" pitchFamily="34" charset="0"/>
              </a:rPr>
              <a:t>Managing Technical Debt:</a:t>
            </a:r>
            <a:r>
              <a:rPr lang="en-US" sz="1200">
                <a:latin typeface="Segoe UI Semibold" panose="020B0702040204020203" pitchFamily="34" charset="0"/>
                <a:cs typeface="Segoe UI Semibold" panose="020B0702040204020203" pitchFamily="34" charset="0"/>
              </a:rPr>
              <a:t> Prevent or defer recurring decay and technical debt, be your own IT Historian – know what historically works and doesn’t work</a:t>
            </a:r>
          </a:p>
          <a:p>
            <a:pPr marL="342900" indent="-342900">
              <a:buFont typeface="Arial" panose="020B0604020202020204" pitchFamily="34" charset="0"/>
              <a:buChar char="•"/>
            </a:pPr>
            <a:endParaRPr lang="en-US" sz="120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1200">
                <a:latin typeface="Segoe UI Semibold" panose="020B0702040204020203" pitchFamily="34" charset="0"/>
                <a:cs typeface="Segoe UI Semibold" panose="020B0702040204020203" pitchFamily="34" charset="0"/>
              </a:rPr>
              <a:t>Direct versus indirect benefits – measurable versus ambiguous</a:t>
            </a:r>
          </a:p>
          <a:p>
            <a:pPr marL="342900" indent="-342900">
              <a:buFont typeface="Arial" panose="020B0604020202020204" pitchFamily="34" charset="0"/>
              <a:buChar char="•"/>
            </a:pPr>
            <a:endParaRPr lang="en-US" sz="1200">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latin typeface="Segoe UI Semibold" panose="020B0702040204020203" pitchFamily="34" charset="0"/>
              <a:cs typeface="Segoe UI Semibold" panose="020B0702040204020203" pitchFamily="34" charset="0"/>
            </a:endParaRPr>
          </a:p>
          <a:p>
            <a:pPr marL="285750" indent="-285750">
              <a:buFont typeface="Arial" panose="020B0604020202020204" pitchFamily="34" charset="0"/>
              <a:buChar char="•"/>
            </a:pPr>
            <a:endParaRPr lang="en-US" sz="1200" b="1" u="sng">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E5AEE1-6782-4FC5-B233-F1D046901004}" type="slidenum">
              <a:rPr kumimoji="0" lang="en-GB" sz="1800" b="0" i="0" u="none" strike="noStrike" kern="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GB" sz="1800" b="0" i="0" u="none" strike="noStrike" kern="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3195867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consider when setting up a customer discussion, </a:t>
            </a:r>
          </a:p>
          <a:p>
            <a:r>
              <a:rPr lang="en-US" dirty="0"/>
              <a:t>Layers and depth of engagement</a:t>
            </a:r>
          </a:p>
          <a:p>
            <a:r>
              <a:rPr lang="en-US" dirty="0"/>
              <a:t>actions to sharper your skills and customer understanding</a:t>
            </a:r>
          </a:p>
          <a:p>
            <a:r>
              <a:rPr lang="en-US" dirty="0"/>
              <a:t>IT Financial management support - requests</a:t>
            </a:r>
          </a:p>
          <a:p>
            <a:endParaRPr lang="en-US" dirty="0"/>
          </a:p>
        </p:txBody>
      </p:sp>
      <p:sp>
        <p:nvSpPr>
          <p:cNvPr id="4" name="Slide Number Placeholder 3"/>
          <p:cNvSpPr>
            <a:spLocks noGrp="1"/>
          </p:cNvSpPr>
          <p:nvPr>
            <p:ph type="sldNum" sz="quarter" idx="5"/>
          </p:nvPr>
        </p:nvSpPr>
        <p:spPr/>
        <p:txBody>
          <a:bodyPr/>
          <a:lstStyle/>
          <a:p>
            <a:fld id="{301506EE-4833-4677-BCC9-EBF4FF46C4ED}" type="slidenum">
              <a:rPr lang="en-US" smtClean="0"/>
              <a:t>31</a:t>
            </a:fld>
            <a:endParaRPr lang="en-US"/>
          </a:p>
        </p:txBody>
      </p:sp>
    </p:spTree>
    <p:extLst>
      <p:ext uri="{BB962C8B-B14F-4D97-AF65-F5344CB8AC3E}">
        <p14:creationId xmlns:p14="http://schemas.microsoft.com/office/powerpoint/2010/main" val="2017279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all customer will require a heavy time &amp; resource investment into creating an in-depth financial model for cloud adoption. In many cases discussion guidance, rapid models leveraging industry benchmarks or generalized examples can provide enough content to trigger their decisions.</a:t>
            </a:r>
          </a:p>
          <a:p>
            <a:endParaRPr lang="en-US"/>
          </a:p>
          <a:p>
            <a:r>
              <a:rPr lang="en-US"/>
              <a:t>The deliverable to support a business case, TCO, or ROI request can dramatically vary by customer and scale.</a:t>
            </a:r>
          </a:p>
          <a:p>
            <a:endParaRPr lang="en-US"/>
          </a:p>
          <a:p>
            <a:r>
              <a:rPr lang="en-US"/>
              <a:t>I position this activity, both internally and externally, as a “peeling the onion” exercise. Telling customers directly that we may or may not be required to “dig deeper” if the current level of engagement justifies their business case and creates measurable metrics through their transformations. Starting with a foundational discussion about cloud economics that may include creating a rapid model or assessment. If this achieves the goal, excellent, if not –  go to the next layer.</a:t>
            </a:r>
          </a:p>
        </p:txBody>
      </p:sp>
      <p:sp>
        <p:nvSpPr>
          <p:cNvPr id="4" name="Slide Number Placeholder 3"/>
          <p:cNvSpPr>
            <a:spLocks noGrp="1"/>
          </p:cNvSpPr>
          <p:nvPr>
            <p:ph type="sldNum" sz="quarter" idx="5"/>
          </p:nvPr>
        </p:nvSpPr>
        <p:spPr/>
        <p:txBody>
          <a:bodyPr/>
          <a:lstStyle/>
          <a:p>
            <a:fld id="{301506EE-4833-4677-BCC9-EBF4FF46C4ED}" type="slidenum">
              <a:rPr lang="en-US" smtClean="0"/>
              <a:t>32</a:t>
            </a:fld>
            <a:endParaRPr lang="en-US"/>
          </a:p>
        </p:txBody>
      </p:sp>
    </p:spTree>
    <p:extLst>
      <p:ext uri="{BB962C8B-B14F-4D97-AF65-F5344CB8AC3E}">
        <p14:creationId xmlns:p14="http://schemas.microsoft.com/office/powerpoint/2010/main" val="2866473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Peeling the onion levels – go only to the required depth to minimize the impact to the sales cycle.</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33</a:t>
            </a:fld>
            <a:endParaRPr lang="en-US"/>
          </a:p>
        </p:txBody>
      </p:sp>
    </p:spTree>
    <p:extLst>
      <p:ext uri="{BB962C8B-B14F-4D97-AF65-F5344CB8AC3E}">
        <p14:creationId xmlns:p14="http://schemas.microsoft.com/office/powerpoint/2010/main" val="284389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on Daniel to share his excitement </a:t>
            </a:r>
          </a:p>
          <a:p>
            <a:endParaRPr lang="en-US"/>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34</a:t>
            </a:fld>
            <a:endParaRPr lang="en-US"/>
          </a:p>
        </p:txBody>
      </p:sp>
    </p:spTree>
    <p:extLst>
      <p:ext uri="{BB962C8B-B14F-4D97-AF65-F5344CB8AC3E}">
        <p14:creationId xmlns:p14="http://schemas.microsoft.com/office/powerpoint/2010/main" val="39817690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becomes the one helpdesk to get assistance in any form to support cloud economics engagements.</a:t>
            </a:r>
          </a:p>
          <a:p>
            <a:endParaRPr lang="en-US"/>
          </a:p>
          <a:p>
            <a:r>
              <a:rPr lang="en-US"/>
              <a:t>ITFM deal Clinics should always compliment but not replace other office hours, digital win room and other deal escalation meetings/resources. </a:t>
            </a:r>
          </a:p>
          <a:p>
            <a:endParaRPr lang="en-US"/>
          </a:p>
          <a:p>
            <a:r>
              <a:rPr lang="en-US"/>
              <a:t>Question within the engagement forms will cover:</a:t>
            </a:r>
          </a:p>
          <a:p>
            <a:pPr marL="228600" indent="-228600">
              <a:buAutoNum type="arabicParenR"/>
            </a:pPr>
            <a:r>
              <a:rPr lang="en-US"/>
              <a:t>Customer opportunity information: name, GSX opportunity ID, etc.</a:t>
            </a:r>
          </a:p>
          <a:p>
            <a:pPr marL="228600" indent="-228600">
              <a:buAutoNum type="arabicParenR"/>
            </a:pPr>
            <a:r>
              <a:rPr lang="en-US"/>
              <a:t>Customer financial goals (As stated by the customer)</a:t>
            </a:r>
          </a:p>
          <a:p>
            <a:pPr marL="228600" indent="-228600">
              <a:buAutoNum type="arabicParenR"/>
            </a:pPr>
            <a:r>
              <a:rPr lang="en-US"/>
              <a:t>Investment goals</a:t>
            </a:r>
          </a:p>
          <a:p>
            <a:pPr marL="228600" indent="-228600">
              <a:buAutoNum type="arabicParenR"/>
            </a:pPr>
            <a:r>
              <a:rPr lang="en-US"/>
              <a:t>Timelines</a:t>
            </a:r>
          </a:p>
          <a:p>
            <a:pPr marL="228600" indent="-228600">
              <a:buAutoNum type="arabicParenR"/>
            </a:pPr>
            <a:r>
              <a:rPr lang="en-US"/>
              <a:t>Compete insight</a:t>
            </a:r>
          </a:p>
          <a:p>
            <a:pPr marL="228600" indent="-228600">
              <a:buAutoNum type="arabicParenR"/>
            </a:pPr>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35</a:t>
            </a:fld>
            <a:endParaRPr lang="en-US"/>
          </a:p>
        </p:txBody>
      </p:sp>
    </p:spTree>
    <p:extLst>
      <p:ext uri="{BB962C8B-B14F-4D97-AF65-F5344CB8AC3E}">
        <p14:creationId xmlns:p14="http://schemas.microsoft.com/office/powerpoint/2010/main" val="534092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Level set on common terminology used by customers</a:t>
            </a:r>
          </a:p>
          <a:p>
            <a:endParaRPr lang="en-US"/>
          </a:p>
        </p:txBody>
      </p:sp>
      <p:sp>
        <p:nvSpPr>
          <p:cNvPr id="4" name="Slide Number Placeholder 3"/>
          <p:cNvSpPr>
            <a:spLocks noGrp="1"/>
          </p:cNvSpPr>
          <p:nvPr>
            <p:ph type="sldNum" sz="quarter" idx="5"/>
          </p:nvPr>
        </p:nvSpPr>
        <p:spPr/>
        <p:txBody>
          <a:bodyPr/>
          <a:lstStyle/>
          <a:p>
            <a:fld id="{301506EE-4833-4677-BCC9-EBF4FF46C4ED}" type="slidenum">
              <a:rPr lang="en-US" smtClean="0"/>
              <a:t>4</a:t>
            </a:fld>
            <a:endParaRPr lang="en-US"/>
          </a:p>
        </p:txBody>
      </p:sp>
    </p:spTree>
    <p:extLst>
      <p:ext uri="{BB962C8B-B14F-4D97-AF65-F5344CB8AC3E}">
        <p14:creationId xmlns:p14="http://schemas.microsoft.com/office/powerpoint/2010/main" val="416011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Cloud economics – its about understanding what the financial impacts and benefits are for the customer. </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CAPEX – it is the gear and stuff you acquire upfront to use. In financial terms it is when you capitalize something as an ASSET and put it on your balance sheet.</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OPEX – it contrasts with CAPEX, it is the running expenses of your business – the maintenance payment you have or the cloud bill you see on Azure</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Profit and loss – is the same as an income statement. It is less about the cash flows in a period and more about “economic income” </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Cash flow statements- very simply how much cash went out and in the door during a given period</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Balance sheet- these are the assets a company has and how they financed those assets</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Net present value – a common financial evaluation metric to decide whether a project should be undertaken. It looks at your cash flow timing and a required interest rate</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Double mortgage period – when you have two sets of expenses at the same time – for instance on-prem costs and cloud costs during a transitionary period</a:t>
            </a:r>
          </a:p>
          <a:p>
            <a:pPr marL="742950" marR="0" indent="-285750">
              <a:lnSpc>
                <a:spcPct val="107000"/>
              </a:lnSpc>
              <a:spcBef>
                <a:spcPts val="0"/>
              </a:spcBef>
              <a:spcAft>
                <a:spcPts val="800"/>
              </a:spcAft>
              <a:buFont typeface="Arial" panose="020B0604020202020204" pitchFamily="34" charset="0"/>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EBITDA – operating income + D&amp;A Common profitability metric</a:t>
            </a:r>
          </a:p>
        </p:txBody>
      </p:sp>
      <p:sp>
        <p:nvSpPr>
          <p:cNvPr id="4" name="Slide Number Placeholder 3"/>
          <p:cNvSpPr>
            <a:spLocks noGrp="1"/>
          </p:cNvSpPr>
          <p:nvPr>
            <p:ph type="sldNum" sz="quarter" idx="5"/>
          </p:nvPr>
        </p:nvSpPr>
        <p:spPr/>
        <p:txBody>
          <a:bodyPr/>
          <a:lstStyle/>
          <a:p>
            <a:fld id="{301506EE-4833-4677-BCC9-EBF4FF46C4ED}" type="slidenum">
              <a:rPr lang="en-US" smtClean="0"/>
              <a:t>5</a:t>
            </a:fld>
            <a:endParaRPr lang="en-US"/>
          </a:p>
        </p:txBody>
      </p:sp>
    </p:spTree>
    <p:extLst>
      <p:ext uri="{BB962C8B-B14F-4D97-AF65-F5344CB8AC3E}">
        <p14:creationId xmlns:p14="http://schemas.microsoft.com/office/powerpoint/2010/main" val="2643887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first – a thought exercise to synchronize our brainwaves and perspectives</a:t>
            </a:r>
          </a:p>
          <a:p>
            <a:endParaRPr lang="en-US" dirty="0"/>
          </a:p>
        </p:txBody>
      </p:sp>
      <p:sp>
        <p:nvSpPr>
          <p:cNvPr id="4" name="Slide Number Placeholder 3"/>
          <p:cNvSpPr>
            <a:spLocks noGrp="1"/>
          </p:cNvSpPr>
          <p:nvPr>
            <p:ph type="sldNum" sz="quarter" idx="5"/>
          </p:nvPr>
        </p:nvSpPr>
        <p:spPr/>
        <p:txBody>
          <a:bodyPr/>
          <a:lstStyle/>
          <a:p>
            <a:fld id="{301506EE-4833-4677-BCC9-EBF4FF46C4ED}" type="slidenum">
              <a:rPr lang="en-US" smtClean="0"/>
              <a:t>6</a:t>
            </a:fld>
            <a:endParaRPr lang="en-US"/>
          </a:p>
        </p:txBody>
      </p:sp>
    </p:spTree>
    <p:extLst>
      <p:ext uri="{BB962C8B-B14F-4D97-AF65-F5344CB8AC3E}">
        <p14:creationId xmlns:p14="http://schemas.microsoft.com/office/powerpoint/2010/main" val="308642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put ourselves into the mindset of the CTO and the CFO explore their concerns, their triggers</a:t>
            </a:r>
          </a:p>
          <a:p>
            <a:endParaRPr lang="en-US"/>
          </a:p>
          <a:p>
            <a:r>
              <a:rPr lang="en-US"/>
              <a:t>How would you respond if we said, “we have a proposal for you - you should get out of car ownership and use Uber to meet all of your personal and family’s transportation needs on demand…”?</a:t>
            </a:r>
          </a:p>
          <a:p>
            <a:endParaRPr lang="en-US"/>
          </a:p>
          <a:p>
            <a:r>
              <a:rPr lang="en-US"/>
              <a:t>At an emotional level, how do you feel about the prospect of giving up your car and relying entirely on Uber?</a:t>
            </a:r>
          </a:p>
          <a:p>
            <a:endParaRPr lang="en-US"/>
          </a:p>
          <a:p>
            <a:r>
              <a:rPr lang="en-US"/>
              <a:t>If we can acknowledge that we all feel a bit anxious about doing this, what are some things we could KNOW that would ease our anxiety?</a:t>
            </a:r>
          </a:p>
          <a:p>
            <a:endParaRPr lang="en-US"/>
          </a:p>
          <a:p>
            <a:r>
              <a:rPr lang="en-US"/>
              <a:t>I am as Attached to my car as I was attached to my datacenter</a:t>
            </a:r>
          </a:p>
          <a:p>
            <a:endParaRPr lang="en-US"/>
          </a:p>
          <a:p>
            <a:r>
              <a:rPr lang="en-US"/>
              <a:t>Please take a couple seconds to think through your insights and concerns</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6CE430-C9CF-40CB-BE62-CA4201213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2287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8116">
              <a:defRPr/>
            </a:pPr>
            <a:r>
              <a:rPr lang="en-US" baseline="0"/>
              <a:t>Here we’re sharing some previous responses from this exercise, classified into two categories</a:t>
            </a:r>
          </a:p>
          <a:p>
            <a:pPr defTabSz="928116">
              <a:defRPr/>
            </a:pPr>
            <a:endParaRPr lang="en-US" baseline="0"/>
          </a:p>
          <a:p>
            <a:pPr defTabSz="928116">
              <a:defRPr/>
            </a:pPr>
            <a:r>
              <a:rPr lang="en-US" baseline="0"/>
              <a:t>Technical concerns are decreasing over time (longer track record of security evidence, etc.).  Financial considerations aren’t going away. </a:t>
            </a:r>
          </a:p>
          <a:p>
            <a:pPr defTabSz="928116">
              <a:defRPr/>
            </a:pPr>
            <a:endParaRPr lang="en-US" baseline="0"/>
          </a:p>
          <a:p>
            <a:pPr defTabSz="928116">
              <a:defRPr/>
            </a:pPr>
            <a:r>
              <a:rPr lang="en-US" baseline="0"/>
              <a:t>Historically we’re exceptionally good at addressing technical concerns with access to plenty of resources to assisting us in driving the discussions with customers.</a:t>
            </a:r>
          </a:p>
          <a:p>
            <a:pPr defTabSz="928116">
              <a:defRPr/>
            </a:pPr>
            <a:endParaRPr lang="en-US" baseline="0"/>
          </a:p>
          <a:p>
            <a:pPr defTabSz="928116">
              <a:defRPr/>
            </a:pPr>
            <a:r>
              <a:rPr lang="en-US" baseline="0"/>
              <a:t>An area where we’ve been challenged is within the financial concerns since in many cases it’s a new type of discussion with different context.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6CE430-C9CF-40CB-BE62-CA4201213F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867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How we structure the conversation with the customer is rapidly evolving – triggers and values are customer specific discussions involving their business driver and their perspectives and goals.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tend to lead with our perspectives which is our “offers” from the Cloud, the enablers. But when leading with these tends to minimize customer concerns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964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nvPr>
        </p:nvGraphicFramePr>
        <p:xfrm>
          <a:off x="1556"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6"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2"/>
          <p:cNvSpPr/>
          <p:nvPr/>
        </p:nvSpPr>
        <p:spPr>
          <a:xfrm>
            <a:off x="0" y="0"/>
            <a:ext cx="12192000" cy="6858000"/>
          </a:xfrm>
          <a:prstGeom prst="rect">
            <a:avLst/>
          </a:prstGeom>
          <a:solidFill>
            <a:schemeClr val="tx2"/>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88231" bIns="88231" rtlCol="0" anchor="ctr" anchorCtr="0"/>
          <a:lstStyle/>
          <a:p>
            <a:pPr algn="ctr"/>
            <a:endParaRPr lang="en-US" sz="1372">
              <a:solidFill>
                <a:schemeClr val="tx1"/>
              </a:solidFill>
              <a:latin typeface="Segoe UI"/>
              <a:cs typeface="Segoe UI"/>
              <a:sym typeface="Segoe UI"/>
            </a:endParaRPr>
          </a:p>
        </p:txBody>
      </p:sp>
      <p:pic>
        <p:nvPicPr>
          <p:cNvPr id="4" name="Picture 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5227126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prstGeom prst="rect">
            <a:avLst/>
          </a:prstGeo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5763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1493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prstGeom prst="rect">
            <a:avLst/>
          </a:prstGeo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7045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4B08FF-BEBC-49D1-81C6-603B63D8C31B}"/>
              </a:ext>
            </a:extLst>
          </p:cNvPr>
          <p:cNvSpPr>
            <a:spLocks noGrp="1"/>
          </p:cNvSpPr>
          <p:nvPr>
            <p:ph type="sldNum" sz="quarter" idx="11"/>
          </p:nvPr>
        </p:nvSpPr>
        <p:spPr/>
        <p:txBody>
          <a:bodyPr/>
          <a:lstStyle/>
          <a:p>
            <a:fld id="{E30650CF-6B0B-46A6-82BF-AF0D7F8B71B7}" type="slidenum">
              <a:rPr lang="en-US" smtClean="0"/>
              <a:pPr/>
              <a:t>‹#›</a:t>
            </a:fld>
            <a:endParaRPr lang="en-US"/>
          </a:p>
        </p:txBody>
      </p:sp>
    </p:spTree>
    <p:extLst>
      <p:ext uri="{BB962C8B-B14F-4D97-AF65-F5344CB8AC3E}">
        <p14:creationId xmlns:p14="http://schemas.microsoft.com/office/powerpoint/2010/main" val="62357087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922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511"/>
            <a:ext cx="11655840" cy="899665"/>
          </a:xfrm>
          <a:prstGeom prst="rect">
            <a:avLst/>
          </a:prstGeom>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92437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902126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269240" y="289511"/>
            <a:ext cx="11655840" cy="899665"/>
          </a:xfrm>
          <a:prstGeom prst="rect">
            <a:avLst/>
          </a:prstGeom>
        </p:spPr>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7194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950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_Dark Gre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lvl1pPr>
              <a:defRPr>
                <a:solidFill>
                  <a:schemeClr val="bg1"/>
                </a:solidFill>
              </a:defRPr>
            </a:lvl1pPr>
          </a:lstStyle>
          <a:p>
            <a:r>
              <a:rPr lang="en-US"/>
              <a:t>Click to edit Master title style</a:t>
            </a:r>
          </a:p>
        </p:txBody>
      </p:sp>
      <p:sp>
        <p:nvSpPr>
          <p:cNvPr id="8" name="Footer Placeholder 5">
            <a:extLst>
              <a:ext uri="{FF2B5EF4-FFF2-40B4-BE49-F238E27FC236}">
                <a16:creationId xmlns:a16="http://schemas.microsoft.com/office/drawing/2014/main" id="{9DCA6131-C1E6-4222-9017-8F06A02FE269}"/>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solidFill>
              </a:defRPr>
            </a:lvl1pPr>
          </a:lstStyle>
          <a:p>
            <a:endParaRPr lang="en-US"/>
          </a:p>
        </p:txBody>
      </p:sp>
      <p:sp>
        <p:nvSpPr>
          <p:cNvPr id="9" name="Slide Number Placeholder 6">
            <a:extLst>
              <a:ext uri="{FF2B5EF4-FFF2-40B4-BE49-F238E27FC236}">
                <a16:creationId xmlns:a16="http://schemas.microsoft.com/office/drawing/2014/main" id="{C0C943B8-E938-411A-9539-BC7982211333}"/>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265308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prstGeom prst="rect">
            <a:avLst/>
          </a:prstGeo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44126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443B-EFAA-431F-A2D2-A18BB45B3D4B}"/>
              </a:ext>
            </a:extLst>
          </p:cNvPr>
          <p:cNvSpPr>
            <a:spLocks noGrp="1"/>
          </p:cNvSpPr>
          <p:nvPr>
            <p:ph type="title"/>
          </p:nvPr>
        </p:nvSpPr>
        <p:spPr>
          <a:xfrm>
            <a:off x="269240" y="3761"/>
            <a:ext cx="11655840" cy="899665"/>
          </a:xfrm>
          <a:prstGeom prst="rect">
            <a:avLst/>
          </a:prstGeom>
        </p:spPr>
        <p:txBody>
          <a:bodyPr/>
          <a:lstStyle>
            <a:lvl1pPr>
              <a:defRPr>
                <a:latin typeface="Segoe UI Semibold (headings)"/>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3A60DB4D-A967-48CF-8BCC-5BDD7D8345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5">
            <a:extLst>
              <a:ext uri="{FF2B5EF4-FFF2-40B4-BE49-F238E27FC236}">
                <a16:creationId xmlns:a16="http://schemas.microsoft.com/office/drawing/2014/main" id="{8BB5AA28-C10E-42AE-AF67-95CF72F8F1E3}"/>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11" name="Slide Number Placeholder 6">
            <a:extLst>
              <a:ext uri="{FF2B5EF4-FFF2-40B4-BE49-F238E27FC236}">
                <a16:creationId xmlns:a16="http://schemas.microsoft.com/office/drawing/2014/main" id="{89AF3118-0748-4B1A-AB7A-888DE4DBA24C}"/>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19810321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729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2"/>
        </a:solidFill>
        <a:effectLst/>
      </p:bgPr>
    </p:bg>
    <p:spTree>
      <p:nvGrpSpPr>
        <p:cNvPr id="1" name=""/>
        <p:cNvGrpSpPr/>
        <p:nvPr/>
      </p:nvGrpSpPr>
      <p:grpSpPr>
        <a:xfrm>
          <a:off x="0" y="0"/>
          <a:ext cx="0" cy="0"/>
          <a:chOff x="0" y="0"/>
          <a:chExt cx="0" cy="0"/>
        </a:xfrm>
      </p:grpSpPr>
      <p:pic>
        <p:nvPicPr>
          <p:cNvPr id="8" name="Picture 7" descr="Image of a domed rooftop dining area in a commercial building.">
            <a:extLst>
              <a:ext uri="{FF2B5EF4-FFF2-40B4-BE49-F238E27FC236}">
                <a16:creationId xmlns:a16="http://schemas.microsoft.com/office/drawing/2014/main" id="{DA0503B3-569D-4823-9C3C-2F179FB34FC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988569" y="1992"/>
            <a:ext cx="10244316" cy="6856008"/>
          </a:xfrm>
          <a:prstGeom prst="rect">
            <a:avLst/>
          </a:prstGeom>
        </p:spPr>
      </p:pic>
      <p:sp>
        <p:nvSpPr>
          <p:cNvPr id="9" name="Title 1"/>
          <p:cNvSpPr>
            <a:spLocks noGrp="1"/>
          </p:cNvSpPr>
          <p:nvPr>
            <p:ph type="title" hasCustomPrompt="1"/>
          </p:nvPr>
        </p:nvSpPr>
        <p:spPr bwMode="auto">
          <a:xfrm>
            <a:off x="269302" y="2077815"/>
            <a:ext cx="4840694" cy="1799462"/>
          </a:xfrm>
          <a:prstGeom prst="rect">
            <a:avLst/>
          </a:prstGeo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35359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solidFill>
                  <a:schemeClr val="tx1"/>
                </a:solidFill>
              </a:defRPr>
            </a:lvl1pPr>
            <a:lvl2pPr marL="224097" indent="0">
              <a:buNone/>
              <a:defRPr>
                <a:solidFill>
                  <a:schemeClr val="tx1"/>
                </a:solidFill>
              </a:defRPr>
            </a:lvl2pPr>
            <a:lvl3pPr marL="448193" indent="0">
              <a:buNone/>
              <a:defRPr>
                <a:solidFill>
                  <a:schemeClr val="tx1"/>
                </a:solidFill>
              </a:defRPr>
            </a:lvl3pPr>
            <a:lvl4pPr marL="672290" indent="0">
              <a:buNone/>
              <a:defRPr>
                <a:solidFill>
                  <a:schemeClr val="tx1"/>
                </a:solidFill>
              </a:defRPr>
            </a:lvl4pPr>
            <a:lvl5pPr marL="896386" indent="0">
              <a:buNone/>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5">
            <a:extLst>
              <a:ext uri="{FF2B5EF4-FFF2-40B4-BE49-F238E27FC236}">
                <a16:creationId xmlns:a16="http://schemas.microsoft.com/office/drawing/2014/main" id="{F063003D-64A3-4082-B2D5-A70B6679630F}"/>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9" name="Slide Number Placeholder 6">
            <a:extLst>
              <a:ext uri="{FF2B5EF4-FFF2-40B4-BE49-F238E27FC236}">
                <a16:creationId xmlns:a16="http://schemas.microsoft.com/office/drawing/2014/main" id="{7CFFE2C0-5D9C-4B42-BE69-E29C640EC95C}"/>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105715314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11655840" cy="899665"/>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5">
            <a:extLst>
              <a:ext uri="{FF2B5EF4-FFF2-40B4-BE49-F238E27FC236}">
                <a16:creationId xmlns:a16="http://schemas.microsoft.com/office/drawing/2014/main" id="{BD8E8AC8-4329-4AD0-8A99-6CAA8F60A61C}"/>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9" name="Slide Number Placeholder 6">
            <a:extLst>
              <a:ext uri="{FF2B5EF4-FFF2-40B4-BE49-F238E27FC236}">
                <a16:creationId xmlns:a16="http://schemas.microsoft.com/office/drawing/2014/main" id="{E23F7368-77F9-4BC3-94E4-0AB5658A37D0}"/>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26800125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9" name="Footer Placeholder 5">
            <a:extLst>
              <a:ext uri="{FF2B5EF4-FFF2-40B4-BE49-F238E27FC236}">
                <a16:creationId xmlns:a16="http://schemas.microsoft.com/office/drawing/2014/main" id="{D4F1CBA8-DF5B-4638-AC4C-007C97896C02}"/>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10" name="Slide Number Placeholder 6">
            <a:extLst>
              <a:ext uri="{FF2B5EF4-FFF2-40B4-BE49-F238E27FC236}">
                <a16:creationId xmlns:a16="http://schemas.microsoft.com/office/drawing/2014/main" id="{CB0CC561-A54D-484C-BF46-23C6443F6DAD}"/>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29597973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8" name="Footer Placeholder 5">
            <a:extLst>
              <a:ext uri="{FF2B5EF4-FFF2-40B4-BE49-F238E27FC236}">
                <a16:creationId xmlns:a16="http://schemas.microsoft.com/office/drawing/2014/main" id="{7AEE9686-3E2C-4B39-A4D6-BDCEEFBC6A05}"/>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9" name="Slide Number Placeholder 6">
            <a:extLst>
              <a:ext uri="{FF2B5EF4-FFF2-40B4-BE49-F238E27FC236}">
                <a16:creationId xmlns:a16="http://schemas.microsoft.com/office/drawing/2014/main" id="{95534DEA-C9BE-4E6A-A774-27F3F9FEBB57}"/>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376088015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
        <p:nvSpPr>
          <p:cNvPr id="7" name="Footer Placeholder 5">
            <a:extLst>
              <a:ext uri="{FF2B5EF4-FFF2-40B4-BE49-F238E27FC236}">
                <a16:creationId xmlns:a16="http://schemas.microsoft.com/office/drawing/2014/main" id="{0E7076BA-A06D-495C-A6D6-28C14447D439}"/>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8" name="Slide Number Placeholder 6">
            <a:extLst>
              <a:ext uri="{FF2B5EF4-FFF2-40B4-BE49-F238E27FC236}">
                <a16:creationId xmlns:a16="http://schemas.microsoft.com/office/drawing/2014/main" id="{88229471-1521-438F-9EDD-3B93E82C77FB}"/>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16118640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prstGeom prst="rect">
            <a:avLst/>
          </a:prstGeo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4600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28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8569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6" name="Footer Placeholder 5">
            <a:extLst>
              <a:ext uri="{FF2B5EF4-FFF2-40B4-BE49-F238E27FC236}">
                <a16:creationId xmlns:a16="http://schemas.microsoft.com/office/drawing/2014/main" id="{3C3A0716-0DF2-4D1C-AB34-C735DB4F371B}"/>
              </a:ext>
            </a:extLst>
          </p:cNvPr>
          <p:cNvSpPr>
            <a:spLocks noGrp="1"/>
          </p:cNvSpPr>
          <p:nvPr>
            <p:ph type="ftr" sz="quarter" idx="3"/>
          </p:nvPr>
        </p:nvSpPr>
        <p:spPr>
          <a:xfrm>
            <a:off x="5457826" y="6585792"/>
            <a:ext cx="1276348" cy="153888"/>
          </a:xfrm>
          <a:prstGeom prst="rect">
            <a:avLst/>
          </a:prstGeom>
        </p:spPr>
        <p:txBody>
          <a:bodyPr vert="horz" wrap="square" lIns="0" tIns="0" rIns="0" bIns="0" rtlCol="0" anchor="ctr">
            <a:spAutoFit/>
          </a:bodyPr>
          <a:lstStyle>
            <a:lvl1pPr algn="ctr">
              <a:defRPr sz="1000">
                <a:solidFill>
                  <a:schemeClr val="bg1">
                    <a:lumMod val="50000"/>
                  </a:schemeClr>
                </a:solidFill>
              </a:defRPr>
            </a:lvl1pPr>
          </a:lstStyle>
          <a:p>
            <a:endParaRPr lang="en-US"/>
          </a:p>
        </p:txBody>
      </p:sp>
      <p:sp>
        <p:nvSpPr>
          <p:cNvPr id="7" name="Slide Number Placeholder 6">
            <a:extLst>
              <a:ext uri="{FF2B5EF4-FFF2-40B4-BE49-F238E27FC236}">
                <a16:creationId xmlns:a16="http://schemas.microsoft.com/office/drawing/2014/main" id="{718C1D88-2E5F-4554-AD3A-AC1B117BBA08}"/>
              </a:ext>
            </a:extLst>
          </p:cNvPr>
          <p:cNvSpPr>
            <a:spLocks noGrp="1"/>
          </p:cNvSpPr>
          <p:nvPr>
            <p:ph type="sldNum" sz="quarter" idx="4"/>
          </p:nvPr>
        </p:nvSpPr>
        <p:spPr>
          <a:xfrm>
            <a:off x="11428290" y="6585792"/>
            <a:ext cx="452560" cy="153888"/>
          </a:xfrm>
          <a:prstGeom prst="rect">
            <a:avLst/>
          </a:prstGeom>
        </p:spPr>
        <p:txBody>
          <a:bodyPr vert="horz" wrap="square" lIns="0" tIns="0" rIns="0" bIns="0" rtlCol="0" anchor="ctr">
            <a:spAutoFit/>
          </a:bodyPr>
          <a:lstStyle>
            <a:lvl1pPr algn="r">
              <a:defRPr sz="1000">
                <a:solidFill>
                  <a:schemeClr val="bg1">
                    <a:lumMod val="50000"/>
                  </a:schemeClr>
                </a:solidFill>
              </a:defRPr>
            </a:lvl1pPr>
          </a:lstStyle>
          <a:p>
            <a:fld id="{E30650CF-6B0B-46A6-82BF-AF0D7F8B71B7}" type="slidenum">
              <a:rPr lang="en-US" smtClean="0"/>
              <a:pPr/>
              <a:t>‹#›</a:t>
            </a:fld>
            <a:endParaRPr lang="en-US"/>
          </a:p>
        </p:txBody>
      </p:sp>
    </p:spTree>
    <p:extLst>
      <p:ext uri="{BB962C8B-B14F-4D97-AF65-F5344CB8AC3E}">
        <p14:creationId xmlns:p14="http://schemas.microsoft.com/office/powerpoint/2010/main" val="17884629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982" r:id="rId19"/>
    <p:sldLayoutId id="2147483983" r:id="rId20"/>
    <p:sldLayoutId id="2147483984" r:id="rId21"/>
  </p:sldLayoutIdLst>
  <p:transition>
    <p:fade/>
  </p:transition>
  <p:hf hdr="0" ftr="0" dt="0"/>
  <p:txStyles>
    <p:titleStyle>
      <a:lvl1pPr algn="l" defTabSz="914367" rtl="0" eaLnBrk="1" latinLnBrk="0" hangingPunct="1">
        <a:lnSpc>
          <a:spcPct val="90000"/>
        </a:lnSpc>
        <a:spcBef>
          <a:spcPct val="0"/>
        </a:spcBef>
        <a:buNone/>
        <a:defRPr lang="en-US" sz="3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68">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0.sv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chart" Target="../charts/chart4.xml"/><Relationship Id="rId4" Type="http://schemas.openxmlformats.org/officeDocument/2006/relationships/image" Target="../media/image10.svg"/></Relationships>
</file>

<file path=ppt/slides/_rels/slide1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29.svg"/><Relationship Id="rId2" Type="http://schemas.openxmlformats.org/officeDocument/2006/relationships/notesSlide" Target="../notesSlides/notesSlide24.xml"/><Relationship Id="rId1" Type="http://schemas.openxmlformats.org/officeDocument/2006/relationships/slideLayout" Target="../slideLayouts/slideLayout21.xml"/><Relationship Id="rId6" Type="http://schemas.openxmlformats.org/officeDocument/2006/relationships/image" Target="../media/image10.svg"/><Relationship Id="rId11" Type="http://schemas.openxmlformats.org/officeDocument/2006/relationships/image" Target="../media/image28.png"/><Relationship Id="rId5" Type="http://schemas.openxmlformats.org/officeDocument/2006/relationships/image" Target="../media/image9.png"/><Relationship Id="rId10" Type="http://schemas.openxmlformats.org/officeDocument/2006/relationships/chart" Target="../charts/chart6.xml"/><Relationship Id="rId4" Type="http://schemas.openxmlformats.org/officeDocument/2006/relationships/image" Target="../media/image25.svg"/><Relationship Id="rId9" Type="http://schemas.openxmlformats.org/officeDocument/2006/relationships/chart" Target="../charts/chart5.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hart" Target="../charts/chart7.xml"/><Relationship Id="rId7" Type="http://schemas.openxmlformats.org/officeDocument/2006/relationships/chart" Target="../charts/chart9.xml"/><Relationship Id="rId2" Type="http://schemas.openxmlformats.org/officeDocument/2006/relationships/notesSlide" Target="../notesSlides/notesSlide25.xml"/><Relationship Id="rId1" Type="http://schemas.openxmlformats.org/officeDocument/2006/relationships/slideLayout" Target="../slideLayouts/slideLayout21.xml"/><Relationship Id="rId6" Type="http://schemas.openxmlformats.org/officeDocument/2006/relationships/image" Target="../media/image30.svg"/><Relationship Id="rId11" Type="http://schemas.openxmlformats.org/officeDocument/2006/relationships/image" Target="../media/image33.svg"/><Relationship Id="rId5" Type="http://schemas.openxmlformats.org/officeDocument/2006/relationships/image" Target="../media/image24.png"/><Relationship Id="rId10" Type="http://schemas.openxmlformats.org/officeDocument/2006/relationships/image" Target="../media/image28.png"/><Relationship Id="rId4" Type="http://schemas.openxmlformats.org/officeDocument/2006/relationships/chart" Target="../charts/chart8.xml"/><Relationship Id="rId9" Type="http://schemas.openxmlformats.org/officeDocument/2006/relationships/image" Target="../media/image32.svg"/></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34.sv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31.png"/><Relationship Id="rId5" Type="http://schemas.openxmlformats.org/officeDocument/2006/relationships/chart" Target="../charts/chart10.xml"/><Relationship Id="rId10" Type="http://schemas.openxmlformats.org/officeDocument/2006/relationships/chart" Target="../charts/chart11.xml"/><Relationship Id="rId4" Type="http://schemas.openxmlformats.org/officeDocument/2006/relationships/image" Target="../media/image10.svg"/><Relationship Id="rId9" Type="http://schemas.openxmlformats.org/officeDocument/2006/relationships/image" Target="../media/image29.svg"/></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4.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1.xml"/><Relationship Id="rId6" Type="http://schemas.openxmlformats.org/officeDocument/2006/relationships/chart" Target="../charts/chart13.xml"/><Relationship Id="rId5" Type="http://schemas.openxmlformats.org/officeDocument/2006/relationships/chart" Target="../charts/chart12.xml"/><Relationship Id="rId10" Type="http://schemas.openxmlformats.org/officeDocument/2006/relationships/image" Target="../media/image33.svg"/><Relationship Id="rId4" Type="http://schemas.openxmlformats.org/officeDocument/2006/relationships/image" Target="../media/image25.svg"/><Relationship Id="rId9"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1.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chart" Target="../charts/chart15.xml"/><Relationship Id="rId4" Type="http://schemas.openxmlformats.org/officeDocument/2006/relationships/image" Target="../media/image25.svg"/><Relationship Id="rId9" Type="http://schemas.openxmlformats.org/officeDocument/2006/relationships/chart" Target="../charts/chart14.xml"/></Relationships>
</file>

<file path=ppt/slides/_rels/slide2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chart" Target="../charts/char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s://aka.ms/ITF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3302763301"/>
              </p:ex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4" name="Object 3" hidden="1">
                        <a:extLst>
                          <a:ext uri="{C183D7F6-B498-43B3-948B-1728B52AA6E4}">
                            <adec:decorative xmlns:adec="http://schemas.microsoft.com/office/drawing/2017/decorative" val="1"/>
                          </a:ext>
                        </a:extLst>
                      </p:cNvPr>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12" name="Title 1">
            <a:extLst>
              <a:ext uri="{FF2B5EF4-FFF2-40B4-BE49-F238E27FC236}">
                <a16:creationId xmlns:a16="http://schemas.microsoft.com/office/drawing/2014/main" id="{AB5ED14F-CA1C-44AB-85C0-850E2BCEF274}"/>
              </a:ext>
            </a:extLst>
          </p:cNvPr>
          <p:cNvSpPr>
            <a:spLocks noGrp="1"/>
          </p:cNvSpPr>
          <p:nvPr>
            <p:ph type="title"/>
          </p:nvPr>
        </p:nvSpPr>
        <p:spPr>
          <a:xfrm>
            <a:off x="235382" y="1976191"/>
            <a:ext cx="5596446" cy="1899719"/>
          </a:xfrm>
        </p:spPr>
        <p:txBody>
          <a:bodyPr/>
          <a:lstStyle/>
          <a:p>
            <a:r>
              <a:rPr lang="en-US" sz="3200" b="1" dirty="0"/>
              <a:t>IT Financial Management: </a:t>
            </a:r>
            <a:r>
              <a:rPr lang="en-US" sz="3200" spc="-100" dirty="0">
                <a:solidFill>
                  <a:schemeClr val="tx1"/>
                </a:solidFill>
              </a:rPr>
              <a:t>Azure</a:t>
            </a:r>
            <a:r>
              <a:rPr lang="en-US" sz="3200" b="1" dirty="0"/>
              <a:t> Cloud Economics</a:t>
            </a:r>
            <a:br>
              <a:rPr lang="en-US" sz="2800" dirty="0"/>
            </a:br>
            <a:br>
              <a:rPr lang="en-US" sz="2800" dirty="0"/>
            </a:br>
            <a:br>
              <a:rPr lang="en-US" sz="2800" dirty="0">
                <a:cs typeface="Segoe UI"/>
              </a:rPr>
            </a:br>
            <a:br>
              <a:rPr lang="en-US" sz="2400" dirty="0"/>
            </a:br>
            <a:br>
              <a:rPr lang="en-US" sz="2400" dirty="0"/>
            </a:br>
            <a:br>
              <a:rPr lang="en-US" sz="2800" dirty="0">
                <a:cs typeface="Segoe UI"/>
              </a:rPr>
            </a:br>
            <a:br>
              <a:rPr lang="en-US" sz="2800" dirty="0"/>
            </a:br>
            <a:endParaRPr lang="en-US" sz="2800" dirty="0"/>
          </a:p>
        </p:txBody>
      </p:sp>
      <p:sp>
        <p:nvSpPr>
          <p:cNvPr id="5" name="TextBox 4">
            <a:extLst>
              <a:ext uri="{FF2B5EF4-FFF2-40B4-BE49-F238E27FC236}">
                <a16:creationId xmlns:a16="http://schemas.microsoft.com/office/drawing/2014/main" id="{E7A1B228-4DBE-4578-8102-6BA543B728DA}"/>
              </a:ext>
            </a:extLst>
          </p:cNvPr>
          <p:cNvSpPr txBox="1"/>
          <p:nvPr/>
        </p:nvSpPr>
        <p:spPr>
          <a:xfrm>
            <a:off x="102032" y="3871384"/>
            <a:ext cx="8116430" cy="954107"/>
          </a:xfrm>
          <a:prstGeom prst="rect">
            <a:avLst/>
          </a:prstGeom>
          <a:noFill/>
        </p:spPr>
        <p:txBody>
          <a:bodyPr wrap="square">
            <a:spAutoFit/>
          </a:bodyPr>
          <a:lstStyle/>
          <a:p>
            <a:r>
              <a:rPr lang="en-US" sz="2000">
                <a:latin typeface="Segoe UI Semibold" panose="020B0702040204020203" pitchFamily="34" charset="0"/>
                <a:cs typeface="Segoe UI Semibold" panose="020B0702040204020203" pitchFamily="34" charset="0"/>
              </a:rPr>
              <a:t>Daniel Feeney</a:t>
            </a:r>
            <a:br>
              <a:rPr lang="en-US" sz="2000">
                <a:latin typeface="Segoe UI Semibold" panose="020B0702040204020203" pitchFamily="34" charset="0"/>
                <a:cs typeface="Segoe UI Semibold" panose="020B0702040204020203" pitchFamily="34" charset="0"/>
              </a:rPr>
            </a:br>
            <a:r>
              <a:rPr lang="en-US" sz="1800">
                <a:latin typeface="Segoe UI Semibold" panose="020B0702040204020203" pitchFamily="34" charset="0"/>
                <a:cs typeface="Segoe UI Semibold" panose="020B0702040204020203" pitchFamily="34" charset="0"/>
              </a:rPr>
              <a:t>Senior Finance Manager</a:t>
            </a:r>
            <a:br>
              <a:rPr lang="en-US" sz="1800">
                <a:latin typeface="Segoe UI Semibold" panose="020B0702040204020203" pitchFamily="34" charset="0"/>
                <a:cs typeface="Segoe UI Semibold" panose="020B0702040204020203" pitchFamily="34" charset="0"/>
              </a:rPr>
            </a:br>
            <a:r>
              <a:rPr lang="en-US" sz="1800">
                <a:latin typeface="Segoe UI Semibold" panose="020B0702040204020203" pitchFamily="34" charset="0"/>
                <a:cs typeface="Segoe UI Semibold" panose="020B0702040204020203" pitchFamily="34" charset="0"/>
              </a:rPr>
              <a:t>Microsoft, </a:t>
            </a:r>
            <a:r>
              <a:rPr lang="en-US" sz="1800">
                <a:solidFill>
                  <a:srgbClr val="00B0F0"/>
                </a:solidFill>
                <a:latin typeface="Segoe UI Semibold" panose="020B0702040204020203" pitchFamily="34" charset="0"/>
                <a:cs typeface="Segoe UI Semibold" panose="020B0702040204020203" pitchFamily="34" charset="0"/>
              </a:rPr>
              <a:t>Azure Finance</a:t>
            </a:r>
            <a:endParaRPr lang="en-US">
              <a:solidFill>
                <a:srgbClr val="00B0F0"/>
              </a:solidFill>
              <a:latin typeface="Segoe UI Semibold" panose="020B0702040204020203" pitchFamily="34" charset="0"/>
              <a:cs typeface="Segoe UI Semibold" panose="020B0702040204020203" pitchFamily="34" charset="0"/>
            </a:endParaRPr>
          </a:p>
        </p:txBody>
      </p:sp>
      <p:sp>
        <p:nvSpPr>
          <p:cNvPr id="7" name="TextBox 6">
            <a:extLst>
              <a:ext uri="{FF2B5EF4-FFF2-40B4-BE49-F238E27FC236}">
                <a16:creationId xmlns:a16="http://schemas.microsoft.com/office/drawing/2014/main" id="{8C5D2D01-8119-4F6E-AF3B-EBD2915FDB97}"/>
              </a:ext>
            </a:extLst>
          </p:cNvPr>
          <p:cNvSpPr txBox="1"/>
          <p:nvPr/>
        </p:nvSpPr>
        <p:spPr>
          <a:xfrm>
            <a:off x="2909780" y="3871383"/>
            <a:ext cx="8116430" cy="954107"/>
          </a:xfrm>
          <a:prstGeom prst="rect">
            <a:avLst/>
          </a:prstGeom>
          <a:noFill/>
        </p:spPr>
        <p:txBody>
          <a:bodyPr wrap="square">
            <a:spAutoFit/>
          </a:bodyPr>
          <a:lstStyle/>
          <a:p>
            <a:r>
              <a:rPr lang="en-US" sz="2000">
                <a:latin typeface="Segoe UI Semibold" panose="020B0702040204020203" pitchFamily="34" charset="0"/>
                <a:cs typeface="Segoe UI Semibold" panose="020B0702040204020203" pitchFamily="34" charset="0"/>
              </a:rPr>
              <a:t>Jeff Amels </a:t>
            </a:r>
            <a:br>
              <a:rPr lang="en-US" sz="2000">
                <a:latin typeface="Segoe UI Semibold" panose="020B0702040204020203" pitchFamily="34" charset="0"/>
                <a:cs typeface="Segoe UI Semibold" panose="020B0702040204020203" pitchFamily="34" charset="0"/>
              </a:rPr>
            </a:br>
            <a:r>
              <a:rPr lang="en-US" sz="1800">
                <a:latin typeface="Segoe UI Semibold" panose="020B0702040204020203" pitchFamily="34" charset="0"/>
                <a:cs typeface="Segoe UI Semibold" panose="020B0702040204020203" pitchFamily="34" charset="0"/>
              </a:rPr>
              <a:t>Senior Business Planner </a:t>
            </a:r>
            <a:br>
              <a:rPr lang="en-US" sz="1800">
                <a:latin typeface="Segoe UI Semibold" panose="020B0702040204020203" pitchFamily="34" charset="0"/>
                <a:cs typeface="Segoe UI Semibold" panose="020B0702040204020203" pitchFamily="34" charset="0"/>
              </a:rPr>
            </a:br>
            <a:r>
              <a:rPr lang="en-US" sz="1800">
                <a:latin typeface="Segoe UI Semibold" panose="020B0702040204020203" pitchFamily="34" charset="0"/>
                <a:cs typeface="Segoe UI Semibold" panose="020B0702040204020203" pitchFamily="34" charset="0"/>
              </a:rPr>
              <a:t>Microsoft, </a:t>
            </a:r>
            <a:r>
              <a:rPr lang="en-US" sz="1800">
                <a:solidFill>
                  <a:srgbClr val="00B0F0"/>
                </a:solidFill>
                <a:latin typeface="Segoe UI Semibold" panose="020B0702040204020203" pitchFamily="34" charset="0"/>
                <a:cs typeface="Segoe UI Semibold" panose="020B0702040204020203" pitchFamily="34" charset="0"/>
              </a:rPr>
              <a:t>Cloud Marketing</a:t>
            </a:r>
            <a:endParaRPr lang="en-US">
              <a:solidFill>
                <a:srgbClr val="00B0F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675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1C8D66-CE7F-41EA-BF9A-2DA43EF2268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650CF-6B0B-46A6-82BF-AF0D7F8B71B7}" type="slidenum">
              <a:rPr kumimoji="0" lang="en-US" sz="1000" b="0" i="0" u="none" strike="noStrike" kern="1200" cap="none" spc="0" normalizeH="0" baseline="0" noProof="0" smtClean="0">
                <a:ln>
                  <a:noFill/>
                </a:ln>
                <a:solidFill>
                  <a:srgbClr val="FFFFFF"/>
                </a:solidFill>
                <a:effectLst/>
                <a:uLnTx/>
                <a:uFillTx/>
                <a:latin typeface="Segoe UI Semi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itle 1">
            <a:extLst>
              <a:ext uri="{FF2B5EF4-FFF2-40B4-BE49-F238E27FC236}">
                <a16:creationId xmlns:a16="http://schemas.microsoft.com/office/drawing/2014/main" id="{D2C14B3C-BE8C-47DE-AF59-025013A0395E}"/>
              </a:ext>
            </a:extLst>
          </p:cNvPr>
          <p:cNvSpPr>
            <a:spLocks noGrp="1"/>
          </p:cNvSpPr>
          <p:nvPr>
            <p:ph type="title"/>
          </p:nvPr>
        </p:nvSpPr>
        <p:spPr>
          <a:xfrm>
            <a:off x="269240" y="289511"/>
            <a:ext cx="7668129" cy="1187537"/>
          </a:xfrm>
        </p:spPr>
        <p:txBody>
          <a:bodyPr/>
          <a:lstStyle/>
          <a:p>
            <a:r>
              <a:rPr lang="en-US" sz="3200">
                <a:latin typeface="Segoe UI Semibold (headings)"/>
              </a:rPr>
              <a:t>Driving a proactive conversation with the CTO and CFO</a:t>
            </a:r>
          </a:p>
        </p:txBody>
      </p:sp>
      <p:sp>
        <p:nvSpPr>
          <p:cNvPr id="33" name="Rectangle 32">
            <a:extLst>
              <a:ext uri="{FF2B5EF4-FFF2-40B4-BE49-F238E27FC236}">
                <a16:creationId xmlns:a16="http://schemas.microsoft.com/office/drawing/2014/main" id="{76AB2E90-262C-49F1-9686-2A6BEA9EA477}"/>
              </a:ext>
            </a:extLst>
          </p:cNvPr>
          <p:cNvSpPr/>
          <p:nvPr/>
        </p:nvSpPr>
        <p:spPr>
          <a:xfrm>
            <a:off x="1199609" y="4992498"/>
            <a:ext cx="6636400" cy="997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711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Enable an understanding of a multi-year technical and financial roadmap</a:t>
            </a:r>
          </a:p>
        </p:txBody>
      </p:sp>
      <p:sp>
        <p:nvSpPr>
          <p:cNvPr id="34" name="Rectangle 33">
            <a:extLst>
              <a:ext uri="{FF2B5EF4-FFF2-40B4-BE49-F238E27FC236}">
                <a16:creationId xmlns:a16="http://schemas.microsoft.com/office/drawing/2014/main" id="{661B0874-90A7-4A44-8A42-866DE33D8EA7}"/>
              </a:ext>
            </a:extLst>
          </p:cNvPr>
          <p:cNvSpPr/>
          <p:nvPr/>
        </p:nvSpPr>
        <p:spPr>
          <a:xfrm>
            <a:off x="1234934" y="3152221"/>
            <a:ext cx="6636400" cy="13725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711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Understand the financial and reinvestment </a:t>
            </a:r>
            <a:r>
              <a:rPr lang="en-US" sz="2400">
                <a:solidFill>
                  <a:srgbClr val="353535"/>
                </a:solidFill>
                <a:latin typeface="Segoe UI Semibold" panose="020B0702040204020203" pitchFamily="34" charset="0"/>
                <a:cs typeface="Segoe UI Semibold" panose="020B0702040204020203" pitchFamily="34" charset="0"/>
              </a:rPr>
              <a:t>opportunities via a digital transformation</a:t>
            </a:r>
            <a:endParaRPr kumimoji="0" lang="en-US" sz="2400" b="0"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316633DE-E3B3-451A-A921-6E769CA1B22C}"/>
              </a:ext>
            </a:extLst>
          </p:cNvPr>
          <p:cNvSpPr/>
          <p:nvPr/>
        </p:nvSpPr>
        <p:spPr>
          <a:xfrm>
            <a:off x="1234934" y="1686511"/>
            <a:ext cx="6636400" cy="997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l" defTabSz="7112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Elevate focus from cloud costs to business opportunities</a:t>
            </a:r>
          </a:p>
        </p:txBody>
      </p:sp>
      <p:grpSp>
        <p:nvGrpSpPr>
          <p:cNvPr id="37" name="Group 36" descr="Icon image of a dart in a bull's eye target">
            <a:extLst>
              <a:ext uri="{FF2B5EF4-FFF2-40B4-BE49-F238E27FC236}">
                <a16:creationId xmlns:a16="http://schemas.microsoft.com/office/drawing/2014/main" id="{F259A44E-C570-4AF3-9AB8-FAC2D393AF71}"/>
              </a:ext>
            </a:extLst>
          </p:cNvPr>
          <p:cNvGrpSpPr/>
          <p:nvPr/>
        </p:nvGrpSpPr>
        <p:grpSpPr>
          <a:xfrm>
            <a:off x="231561" y="1792673"/>
            <a:ext cx="847360" cy="847360"/>
            <a:chOff x="457200" y="3869921"/>
            <a:chExt cx="723399" cy="723399"/>
          </a:xfrm>
          <a:noFill/>
        </p:grpSpPr>
        <p:sp>
          <p:nvSpPr>
            <p:cNvPr id="38" name="Rectangle 37">
              <a:extLst>
                <a:ext uri="{FF2B5EF4-FFF2-40B4-BE49-F238E27FC236}">
                  <a16:creationId xmlns:a16="http://schemas.microsoft.com/office/drawing/2014/main" id="{48B20F9F-3A48-41CB-BF56-5F88A2BAFC4C}"/>
                </a:ext>
              </a:extLst>
            </p:cNvPr>
            <p:cNvSpPr/>
            <p:nvPr/>
          </p:nvSpPr>
          <p:spPr bwMode="auto">
            <a:xfrm>
              <a:off x="457200" y="3869921"/>
              <a:ext cx="723399" cy="723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3200" b="0" i="0" u="none" strike="noStrike" kern="1200" cap="none" spc="0" normalizeH="0" baseline="0" noProof="0" err="1">
                <a:ln>
                  <a:noFill/>
                </a:ln>
                <a:solidFill>
                  <a:srgbClr val="0078D7"/>
                </a:solidFill>
                <a:effectLst/>
                <a:uLnTx/>
                <a:uFillTx/>
                <a:latin typeface="Segoe UI Light"/>
                <a:ea typeface="Segoe UI" pitchFamily="34" charset="0"/>
                <a:cs typeface="Segoe UI" pitchFamily="34" charset="0"/>
              </a:endParaRPr>
            </a:p>
          </p:txBody>
        </p:sp>
        <p:sp>
          <p:nvSpPr>
            <p:cNvPr id="42" name="target_2" title="Icon of a target with an arrow hitting the bullseye">
              <a:extLst>
                <a:ext uri="{FF2B5EF4-FFF2-40B4-BE49-F238E27FC236}">
                  <a16:creationId xmlns:a16="http://schemas.microsoft.com/office/drawing/2014/main" id="{97EF0E15-810A-4313-B8FF-EB9C71D7E659}"/>
                </a:ext>
              </a:extLst>
            </p:cNvPr>
            <p:cNvSpPr>
              <a:spLocks noChangeAspect="1" noEditPoints="1"/>
            </p:cNvSpPr>
            <p:nvPr/>
          </p:nvSpPr>
          <p:spPr bwMode="auto">
            <a:xfrm>
              <a:off x="635287" y="4048740"/>
              <a:ext cx="367224" cy="36576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rgbClr val="002060"/>
              </a:solidFill>
              <a:prstDash val="soli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4" name="Group 43" descr="Icon image of a dollar sign">
            <a:extLst>
              <a:ext uri="{FF2B5EF4-FFF2-40B4-BE49-F238E27FC236}">
                <a16:creationId xmlns:a16="http://schemas.microsoft.com/office/drawing/2014/main" id="{6C572F2B-BE8F-4858-955B-9A861A6F1BC4}"/>
              </a:ext>
            </a:extLst>
          </p:cNvPr>
          <p:cNvGrpSpPr/>
          <p:nvPr/>
        </p:nvGrpSpPr>
        <p:grpSpPr>
          <a:xfrm>
            <a:off x="231560" y="3509522"/>
            <a:ext cx="847360" cy="847360"/>
            <a:chOff x="457200" y="2871916"/>
            <a:chExt cx="723399" cy="723399"/>
          </a:xfrm>
          <a:noFill/>
        </p:grpSpPr>
        <p:sp>
          <p:nvSpPr>
            <p:cNvPr id="45" name="Rectangle 44">
              <a:extLst>
                <a:ext uri="{FF2B5EF4-FFF2-40B4-BE49-F238E27FC236}">
                  <a16:creationId xmlns:a16="http://schemas.microsoft.com/office/drawing/2014/main" id="{382A2D75-D5F1-4518-BBF3-A5A862189B5C}"/>
                </a:ext>
              </a:extLst>
            </p:cNvPr>
            <p:cNvSpPr/>
            <p:nvPr/>
          </p:nvSpPr>
          <p:spPr bwMode="auto">
            <a:xfrm>
              <a:off x="457200" y="2871916"/>
              <a:ext cx="723399" cy="723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3200" b="0" i="0" u="none" strike="noStrike" kern="1200" cap="none" spc="0" normalizeH="0" baseline="0" noProof="0" err="1">
                <a:ln>
                  <a:noFill/>
                </a:ln>
                <a:solidFill>
                  <a:srgbClr val="0078D7"/>
                </a:solidFill>
                <a:effectLst/>
                <a:uLnTx/>
                <a:uFillTx/>
                <a:latin typeface="Segoe UI Light"/>
                <a:ea typeface="Segoe UI" pitchFamily="34" charset="0"/>
                <a:cs typeface="Segoe UI" pitchFamily="34" charset="0"/>
              </a:endParaRPr>
            </a:p>
          </p:txBody>
        </p:sp>
        <p:sp>
          <p:nvSpPr>
            <p:cNvPr id="46" name="Money_3" title="Icon of a dollar sign">
              <a:extLst>
                <a:ext uri="{FF2B5EF4-FFF2-40B4-BE49-F238E27FC236}">
                  <a16:creationId xmlns:a16="http://schemas.microsoft.com/office/drawing/2014/main" id="{D20B9313-0AB2-4650-A553-D53C5FBA1A5B}"/>
                </a:ext>
              </a:extLst>
            </p:cNvPr>
            <p:cNvSpPr>
              <a:spLocks noChangeAspect="1" noEditPoints="1"/>
            </p:cNvSpPr>
            <p:nvPr/>
          </p:nvSpPr>
          <p:spPr bwMode="auto">
            <a:xfrm>
              <a:off x="693359" y="3006358"/>
              <a:ext cx="251083" cy="454511"/>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solidFill>
              <a:srgbClr val="FFFFFF"/>
            </a:solidFill>
            <a:ln w="12700" cap="sq">
              <a:solidFill>
                <a:srgbClr val="00206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47" name="Group 46" descr="Icon image of computers&#10;">
            <a:extLst>
              <a:ext uri="{FF2B5EF4-FFF2-40B4-BE49-F238E27FC236}">
                <a16:creationId xmlns:a16="http://schemas.microsoft.com/office/drawing/2014/main" id="{74975504-0B40-4631-B265-EAD726409BFD}"/>
              </a:ext>
            </a:extLst>
          </p:cNvPr>
          <p:cNvGrpSpPr/>
          <p:nvPr/>
        </p:nvGrpSpPr>
        <p:grpSpPr>
          <a:xfrm>
            <a:off x="196237" y="5067817"/>
            <a:ext cx="847360" cy="847360"/>
            <a:chOff x="457201" y="1873911"/>
            <a:chExt cx="723399" cy="723399"/>
          </a:xfrm>
          <a:noFill/>
        </p:grpSpPr>
        <p:sp>
          <p:nvSpPr>
            <p:cNvPr id="48" name="Rectangle 47">
              <a:extLst>
                <a:ext uri="{FF2B5EF4-FFF2-40B4-BE49-F238E27FC236}">
                  <a16:creationId xmlns:a16="http://schemas.microsoft.com/office/drawing/2014/main" id="{349DE273-7099-48F3-859F-CE12ED4E53EE}"/>
                </a:ext>
              </a:extLst>
            </p:cNvPr>
            <p:cNvSpPr/>
            <p:nvPr/>
          </p:nvSpPr>
          <p:spPr bwMode="auto">
            <a:xfrm>
              <a:off x="457201" y="1873911"/>
              <a:ext cx="723399" cy="72339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3200" b="0" i="0" u="none" strike="noStrike" kern="1200" cap="none" spc="0" normalizeH="0" baseline="0" noProof="0" err="1">
                <a:ln>
                  <a:noFill/>
                </a:ln>
                <a:solidFill>
                  <a:srgbClr val="0078D7"/>
                </a:solidFill>
                <a:effectLst/>
                <a:uLnTx/>
                <a:uFillTx/>
                <a:latin typeface="Segoe UI Light"/>
                <a:ea typeface="Segoe UI" pitchFamily="34" charset="0"/>
                <a:cs typeface="Segoe UI" pitchFamily="34" charset="0"/>
              </a:endParaRPr>
            </a:p>
          </p:txBody>
        </p:sp>
        <p:sp>
          <p:nvSpPr>
            <p:cNvPr id="49" name="PC1_E977" title="Icon of a desktop PC">
              <a:extLst>
                <a:ext uri="{FF2B5EF4-FFF2-40B4-BE49-F238E27FC236}">
                  <a16:creationId xmlns:a16="http://schemas.microsoft.com/office/drawing/2014/main" id="{FCFA369D-B2F9-47F8-A74A-8DB7A3226463}"/>
                </a:ext>
              </a:extLst>
            </p:cNvPr>
            <p:cNvSpPr>
              <a:spLocks noChangeAspect="1" noEditPoints="1"/>
            </p:cNvSpPr>
            <p:nvPr/>
          </p:nvSpPr>
          <p:spPr bwMode="auto">
            <a:xfrm>
              <a:off x="563224" y="2030988"/>
              <a:ext cx="511353" cy="40924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solidFill>
              <a:srgbClr val="FFFFFF"/>
            </a:solidFill>
            <a:ln w="12700" cap="sq">
              <a:solidFill>
                <a:srgbClr val="002060"/>
              </a:solidFill>
              <a:prstDash val="solid"/>
              <a:miter lim="800000"/>
              <a:headEnd/>
              <a:tailEnd/>
            </a:ln>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7" name="Picture 6" descr="A group of people having a discussion in a modern conference room near a window.">
            <a:extLst>
              <a:ext uri="{FF2B5EF4-FFF2-40B4-BE49-F238E27FC236}">
                <a16:creationId xmlns:a16="http://schemas.microsoft.com/office/drawing/2014/main" id="{F8D149FD-C894-4A6D-BDD7-0BD4BD5D22B8}"/>
              </a:ext>
            </a:extLst>
          </p:cNvPr>
          <p:cNvPicPr>
            <a:picLocks noChangeAspect="1"/>
          </p:cNvPicPr>
          <p:nvPr/>
        </p:nvPicPr>
        <p:blipFill rotWithShape="1">
          <a:blip r:embed="rId3">
            <a:extLst>
              <a:ext uri="{28A0092B-C50C-407E-A947-70E740481C1C}">
                <a14:useLocalDpi xmlns:a14="http://schemas.microsoft.com/office/drawing/2010/main" val="0"/>
              </a:ext>
            </a:extLst>
          </a:blip>
          <a:srcRect l="23181" r="36041"/>
          <a:stretch/>
        </p:blipFill>
        <p:spPr>
          <a:xfrm>
            <a:off x="8135333" y="0"/>
            <a:ext cx="4194928" cy="6858000"/>
          </a:xfrm>
          <a:prstGeom prst="rect">
            <a:avLst/>
          </a:prstGeom>
        </p:spPr>
      </p:pic>
    </p:spTree>
    <p:extLst>
      <p:ext uri="{BB962C8B-B14F-4D97-AF65-F5344CB8AC3E}">
        <p14:creationId xmlns:p14="http://schemas.microsoft.com/office/powerpoint/2010/main" val="66883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3034AA-563D-4814-AA81-31896BA5EABF}"/>
              </a:ext>
            </a:extLst>
          </p:cNvPr>
          <p:cNvSpPr>
            <a:spLocks noGrp="1"/>
          </p:cNvSpPr>
          <p:nvPr>
            <p:ph type="title"/>
          </p:nvPr>
        </p:nvSpPr>
        <p:spPr>
          <a:xfrm>
            <a:off x="726439" y="2200560"/>
            <a:ext cx="10463531" cy="2234458"/>
          </a:xfrm>
        </p:spPr>
        <p:txBody>
          <a:bodyPr/>
          <a:lstStyle/>
          <a:p>
            <a:r>
              <a:rPr lang="en-US" sz="4400">
                <a:latin typeface="Segoe UI Semibold"/>
                <a:cs typeface="Segoe UI Semibold"/>
              </a:rPr>
              <a:t>Cloud economic benefits to highlight for a finance audience</a:t>
            </a:r>
            <a:br>
              <a:rPr lang="en-US" sz="4400">
                <a:latin typeface="Segoe UI Semibold"/>
                <a:cs typeface="Segoe UI Semibold"/>
              </a:rPr>
            </a:br>
            <a:br>
              <a:rPr lang="en-US" sz="3200"/>
            </a:br>
            <a:r>
              <a:rPr lang="en-US" sz="2800">
                <a:latin typeface="Segoe UI Semibold"/>
                <a:cs typeface="Segoe UI Semibold"/>
              </a:rPr>
              <a:t>Driving cost savings and business agility</a:t>
            </a:r>
            <a:endParaRPr lang="en-US" sz="3600">
              <a:latin typeface="Segoe UI Semibold"/>
              <a:cs typeface="Segoe UI Semibold"/>
            </a:endParaRPr>
          </a:p>
        </p:txBody>
      </p:sp>
    </p:spTree>
    <p:extLst>
      <p:ext uri="{BB962C8B-B14F-4D97-AF65-F5344CB8AC3E}">
        <p14:creationId xmlns:p14="http://schemas.microsoft.com/office/powerpoint/2010/main" val="280652449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descr="Icon image of a globe">
            <a:extLst>
              <a:ext uri="{FF2B5EF4-FFF2-40B4-BE49-F238E27FC236}">
                <a16:creationId xmlns:a16="http://schemas.microsoft.com/office/drawing/2014/main" id="{B03BCF6A-B9C7-468E-BCD7-A3A50BAF36C0}"/>
              </a:ext>
            </a:extLst>
          </p:cNvPr>
          <p:cNvSpPr>
            <a:spLocks noChangeAspect="1"/>
          </p:cNvSpPr>
          <p:nvPr/>
        </p:nvSpPr>
        <p:spPr bwMode="auto">
          <a:xfrm>
            <a:off x="1814996"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Rounded Corners 47" descr="Icon image of a speedometer">
            <a:extLst>
              <a:ext uri="{FF2B5EF4-FFF2-40B4-BE49-F238E27FC236}">
                <a16:creationId xmlns:a16="http://schemas.microsoft.com/office/drawing/2014/main" id="{CE9365FD-C3CF-4B3F-8707-9629FC48E347}"/>
              </a:ext>
            </a:extLst>
          </p:cNvPr>
          <p:cNvSpPr>
            <a:spLocks noChangeAspect="1"/>
          </p:cNvSpPr>
          <p:nvPr/>
        </p:nvSpPr>
        <p:spPr bwMode="auto">
          <a:xfrm>
            <a:off x="5410481"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Rounded Corners 48" descr="Icon image of connecting gears">
            <a:extLst>
              <a:ext uri="{FF2B5EF4-FFF2-40B4-BE49-F238E27FC236}">
                <a16:creationId xmlns:a16="http://schemas.microsoft.com/office/drawing/2014/main" id="{0419F772-E15A-466E-AF22-83AF41A8A33C}"/>
              </a:ext>
            </a:extLst>
          </p:cNvPr>
          <p:cNvSpPr>
            <a:spLocks noChangeAspect="1"/>
          </p:cNvSpPr>
          <p:nvPr/>
        </p:nvSpPr>
        <p:spPr bwMode="auto">
          <a:xfrm>
            <a:off x="9232958"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5CB24BE3-B659-4BF9-AB7E-76621D48C405}"/>
              </a:ext>
            </a:extLst>
          </p:cNvPr>
          <p:cNvSpPr>
            <a:spLocks noGrp="1"/>
          </p:cNvSpPr>
          <p:nvPr>
            <p:ph type="title"/>
          </p:nvPr>
        </p:nvSpPr>
        <p:spPr/>
        <p:txBody>
          <a:bodyPr/>
          <a:lstStyle/>
          <a:p>
            <a:r>
              <a:rPr lang="en-US" sz="3200">
                <a:latin typeface="Segoe UI Semibold (headings)"/>
              </a:rPr>
              <a:t>Benefits of moving to the cloud</a:t>
            </a:r>
          </a:p>
        </p:txBody>
      </p:sp>
      <p:sp>
        <p:nvSpPr>
          <p:cNvPr id="11" name="TextBox 10"/>
          <p:cNvSpPr txBox="1"/>
          <p:nvPr/>
        </p:nvSpPr>
        <p:spPr>
          <a:xfrm>
            <a:off x="776609" y="2791228"/>
            <a:ext cx="3157870" cy="627781"/>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Economic benefits</a:t>
            </a:r>
          </a:p>
        </p:txBody>
      </p:sp>
      <p:sp>
        <p:nvSpPr>
          <p:cNvPr id="13" name="TextBox 12"/>
          <p:cNvSpPr txBox="1"/>
          <p:nvPr/>
        </p:nvSpPr>
        <p:spPr>
          <a:xfrm>
            <a:off x="8036845" y="2644924"/>
            <a:ext cx="3528265" cy="960180"/>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IT &amp; Business transformation</a:t>
            </a:r>
          </a:p>
        </p:txBody>
      </p:sp>
      <p:sp>
        <p:nvSpPr>
          <p:cNvPr id="12" name="TextBox 11"/>
          <p:cNvSpPr txBox="1"/>
          <p:nvPr/>
        </p:nvSpPr>
        <p:spPr>
          <a:xfrm>
            <a:off x="3945058" y="2791228"/>
            <a:ext cx="4091788" cy="627781"/>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Financial benefits</a:t>
            </a:r>
          </a:p>
        </p:txBody>
      </p:sp>
      <p:sp>
        <p:nvSpPr>
          <p:cNvPr id="27" name="globe" title="Icon of the earth">
            <a:extLst>
              <a:ext uri="{FF2B5EF4-FFF2-40B4-BE49-F238E27FC236}">
                <a16:creationId xmlns:a16="http://schemas.microsoft.com/office/drawing/2014/main" id="{4351BF21-0B2E-43EB-99AE-739F727CDA36}"/>
              </a:ext>
            </a:extLst>
          </p:cNvPr>
          <p:cNvSpPr>
            <a:spLocks noChangeAspect="1" noEditPoints="1"/>
          </p:cNvSpPr>
          <p:nvPr/>
        </p:nvSpPr>
        <p:spPr bwMode="auto">
          <a:xfrm>
            <a:off x="2084836" y="1863200"/>
            <a:ext cx="536031" cy="53785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29" name="speedometer_2" title="Icon of a spedometer showing fast speed">
            <a:extLst>
              <a:ext uri="{FF2B5EF4-FFF2-40B4-BE49-F238E27FC236}">
                <a16:creationId xmlns:a16="http://schemas.microsoft.com/office/drawing/2014/main" id="{B24E2B83-B681-49E2-B394-1A68F56AE9AE}"/>
              </a:ext>
            </a:extLst>
          </p:cNvPr>
          <p:cNvSpPr>
            <a:spLocks noChangeAspect="1" noEditPoints="1"/>
          </p:cNvSpPr>
          <p:nvPr/>
        </p:nvSpPr>
        <p:spPr bwMode="auto">
          <a:xfrm>
            <a:off x="5680321" y="1864112"/>
            <a:ext cx="536031" cy="53603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30" name="Processing_E9F5" title="Icon of two interlocked gears">
            <a:extLst>
              <a:ext uri="{FF2B5EF4-FFF2-40B4-BE49-F238E27FC236}">
                <a16:creationId xmlns:a16="http://schemas.microsoft.com/office/drawing/2014/main" id="{B1E04705-8257-4E4C-8F81-E9CED875B277}"/>
              </a:ext>
            </a:extLst>
          </p:cNvPr>
          <p:cNvSpPr>
            <a:spLocks noChangeAspect="1" noEditPoints="1"/>
          </p:cNvSpPr>
          <p:nvPr/>
        </p:nvSpPr>
        <p:spPr bwMode="auto">
          <a:xfrm>
            <a:off x="9502798" y="1898703"/>
            <a:ext cx="536031" cy="4668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33" name="Content Placeholder 22">
            <a:extLst>
              <a:ext uri="{FF2B5EF4-FFF2-40B4-BE49-F238E27FC236}">
                <a16:creationId xmlns:a16="http://schemas.microsoft.com/office/drawing/2014/main" id="{F36E9F9A-BDFD-4808-B5F0-0B558E9B8A63}"/>
              </a:ext>
            </a:extLst>
          </p:cNvPr>
          <p:cNvSpPr txBox="1">
            <a:spLocks/>
          </p:cNvSpPr>
          <p:nvPr/>
        </p:nvSpPr>
        <p:spPr>
          <a:xfrm>
            <a:off x="538076" y="3737564"/>
            <a:ext cx="3702724" cy="1055674"/>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2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Elastic vs Static</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Optimized capacity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Lower sunk costs</a:t>
            </a:r>
          </a:p>
        </p:txBody>
      </p:sp>
      <p:sp>
        <p:nvSpPr>
          <p:cNvPr id="34" name="Content Placeholder 23">
            <a:extLst>
              <a:ext uri="{FF2B5EF4-FFF2-40B4-BE49-F238E27FC236}">
                <a16:creationId xmlns:a16="http://schemas.microsoft.com/office/drawing/2014/main" id="{4A5C7C27-9D0C-4315-8791-C40736CE6AA3}"/>
              </a:ext>
            </a:extLst>
          </p:cNvPr>
          <p:cNvSpPr txBox="1">
            <a:spLocks/>
          </p:cNvSpPr>
          <p:nvPr/>
        </p:nvSpPr>
        <p:spPr>
          <a:xfrm>
            <a:off x="4516975" y="3737564"/>
            <a:ext cx="3001679" cy="1957459"/>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5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Variable vs fixed cost structure</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Lower upfront investment</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Reprioritized capex</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Cost insight &amp; </a:t>
            </a:r>
            <a:b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b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decision making</a:t>
            </a:r>
          </a:p>
        </p:txBody>
      </p:sp>
      <p:sp>
        <p:nvSpPr>
          <p:cNvPr id="38" name="Content Placeholder 23">
            <a:extLst>
              <a:ext uri="{FF2B5EF4-FFF2-40B4-BE49-F238E27FC236}">
                <a16:creationId xmlns:a16="http://schemas.microsoft.com/office/drawing/2014/main" id="{AB65BC78-3B46-4328-BDB6-D16AB1EF6C55}"/>
              </a:ext>
            </a:extLst>
          </p:cNvPr>
          <p:cNvSpPr txBox="1">
            <a:spLocks/>
          </p:cNvSpPr>
          <p:nvPr/>
        </p:nvSpPr>
        <p:spPr>
          <a:xfrm>
            <a:off x="7870129" y="3743653"/>
            <a:ext cx="3861695" cy="1862048"/>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5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Process efficiency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Productivity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Business flexibility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Competitive advantage</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Green footprint</a:t>
            </a:r>
          </a:p>
        </p:txBody>
      </p:sp>
    </p:spTree>
    <p:extLst>
      <p:ext uri="{BB962C8B-B14F-4D97-AF65-F5344CB8AC3E}">
        <p14:creationId xmlns:p14="http://schemas.microsoft.com/office/powerpoint/2010/main" val="501505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FBBBE8-E9C5-405F-8EEE-B658F78BE4C1}"/>
              </a:ext>
            </a:extLst>
          </p:cNvPr>
          <p:cNvSpPr>
            <a:spLocks noGrp="1"/>
          </p:cNvSpPr>
          <p:nvPr>
            <p:ph type="title"/>
          </p:nvPr>
        </p:nvSpPr>
        <p:spPr>
          <a:xfrm>
            <a:off x="269239" y="289511"/>
            <a:ext cx="11747269" cy="899665"/>
          </a:xfrm>
        </p:spPr>
        <p:txBody>
          <a:bodyPr/>
          <a:lstStyle/>
          <a:p>
            <a:r>
              <a:rPr lang="en-US" sz="3200">
                <a:latin typeface="Segoe UI Semibold (headings)"/>
              </a:rPr>
              <a:t>Economic benefit: Optimize data center costs to generate value</a:t>
            </a:r>
          </a:p>
        </p:txBody>
      </p:sp>
      <p:pic>
        <p:nvPicPr>
          <p:cNvPr id="30" name="Graphic 29" descr="City">
            <a:extLst>
              <a:ext uri="{FF2B5EF4-FFF2-40B4-BE49-F238E27FC236}">
                <a16:creationId xmlns:a16="http://schemas.microsoft.com/office/drawing/2014/main" id="{C9447EB3-C427-4D6D-9FE7-ADC4DA0943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757" y="1367991"/>
            <a:ext cx="796589" cy="663234"/>
          </a:xfrm>
          <a:prstGeom prst="rect">
            <a:avLst/>
          </a:prstGeom>
        </p:spPr>
      </p:pic>
      <p:pic>
        <p:nvPicPr>
          <p:cNvPr id="34" name="Graphic 33" descr="City">
            <a:extLst>
              <a:ext uri="{FF2B5EF4-FFF2-40B4-BE49-F238E27FC236}">
                <a16:creationId xmlns:a16="http://schemas.microsoft.com/office/drawing/2014/main" id="{5331BD4E-8031-4697-9B69-C8E4723CF65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474" y="1363780"/>
            <a:ext cx="796589" cy="663234"/>
          </a:xfrm>
          <a:prstGeom prst="rect">
            <a:avLst/>
          </a:prstGeom>
        </p:spPr>
      </p:pic>
      <p:pic>
        <p:nvPicPr>
          <p:cNvPr id="54" name="Graphic 53" descr="City">
            <a:extLst>
              <a:ext uri="{FF2B5EF4-FFF2-40B4-BE49-F238E27FC236}">
                <a16:creationId xmlns:a16="http://schemas.microsoft.com/office/drawing/2014/main" id="{1F739407-117F-4CC5-A118-C87BE05E76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8578" y="1405823"/>
            <a:ext cx="796589" cy="663234"/>
          </a:xfrm>
          <a:prstGeom prst="rect">
            <a:avLst/>
          </a:prstGeom>
        </p:spPr>
      </p:pic>
      <p:grpSp>
        <p:nvGrpSpPr>
          <p:cNvPr id="39" name="Group 38" descr="Image of chart demonstrating how on-prem data centers are often overbuilt, resulting in excess capacity and spend.  ">
            <a:extLst>
              <a:ext uri="{FF2B5EF4-FFF2-40B4-BE49-F238E27FC236}">
                <a16:creationId xmlns:a16="http://schemas.microsoft.com/office/drawing/2014/main" id="{A707036D-B6CC-41EB-B57D-F4BF6EB76E19}"/>
              </a:ext>
            </a:extLst>
          </p:cNvPr>
          <p:cNvGrpSpPr/>
          <p:nvPr/>
        </p:nvGrpSpPr>
        <p:grpSpPr>
          <a:xfrm>
            <a:off x="2305435" y="1729517"/>
            <a:ext cx="4808623" cy="3292239"/>
            <a:chOff x="3152250" y="2052069"/>
            <a:chExt cx="3904396" cy="2728586"/>
          </a:xfrm>
        </p:grpSpPr>
        <p:graphicFrame>
          <p:nvGraphicFramePr>
            <p:cNvPr id="55" name="Chart 54">
              <a:extLst>
                <a:ext uri="{FF2B5EF4-FFF2-40B4-BE49-F238E27FC236}">
                  <a16:creationId xmlns:a16="http://schemas.microsoft.com/office/drawing/2014/main" id="{7227DEED-7761-416A-95E4-FE33B5357481}"/>
                </a:ext>
              </a:extLst>
            </p:cNvPr>
            <p:cNvGraphicFramePr>
              <a:graphicFrameLocks/>
            </p:cNvGraphicFramePr>
            <p:nvPr>
              <p:extLst>
                <p:ext uri="{D42A27DB-BD31-4B8C-83A1-F6EECF244321}">
                  <p14:modId xmlns:p14="http://schemas.microsoft.com/office/powerpoint/2010/main" val="913743897"/>
                </p:ext>
              </p:extLst>
            </p:nvPr>
          </p:nvGraphicFramePr>
          <p:xfrm>
            <a:off x="3152250" y="2181948"/>
            <a:ext cx="3904396" cy="2598707"/>
          </p:xfrm>
          <a:graphic>
            <a:graphicData uri="http://schemas.openxmlformats.org/drawingml/2006/chart">
              <c:chart xmlns:c="http://schemas.openxmlformats.org/drawingml/2006/chart" xmlns:r="http://schemas.openxmlformats.org/officeDocument/2006/relationships" r:id="rId5"/>
            </a:graphicData>
          </a:graphic>
        </p:graphicFrame>
        <p:sp>
          <p:nvSpPr>
            <p:cNvPr id="56" name="Rectangle 55">
              <a:extLst>
                <a:ext uri="{FF2B5EF4-FFF2-40B4-BE49-F238E27FC236}">
                  <a16:creationId xmlns:a16="http://schemas.microsoft.com/office/drawing/2014/main" id="{EBB8EF6B-5C53-4649-AC32-7167DDD171CD}"/>
                </a:ext>
              </a:extLst>
            </p:cNvPr>
            <p:cNvSpPr/>
            <p:nvPr/>
          </p:nvSpPr>
          <p:spPr>
            <a:xfrm>
              <a:off x="4090777" y="2052069"/>
              <a:ext cx="1986527" cy="229575"/>
            </a:xfrm>
            <a:prstGeom prst="rect">
              <a:avLst/>
            </a:prstGeom>
          </p:spPr>
          <p:txBody>
            <a:bodyPr wrap="square">
              <a:spAutoFit/>
            </a:bodyPr>
            <a:lstStyle/>
            <a:p>
              <a:pPr algn="ctr"/>
              <a:r>
                <a:rPr lang="en-US" sz="1200" b="1">
                  <a:solidFill>
                    <a:srgbClr val="002060"/>
                  </a:solidFill>
                  <a:latin typeface="Segoe UI" panose="020B0502040204020203" pitchFamily="34" charset="0"/>
                  <a:cs typeface="Segoe UI" panose="020B0502040204020203" pitchFamily="34" charset="0"/>
                </a:rPr>
                <a:t>On-Premises Cost</a:t>
              </a:r>
            </a:p>
          </p:txBody>
        </p:sp>
      </p:grpSp>
      <p:grpSp>
        <p:nvGrpSpPr>
          <p:cNvPr id="4" name="Group 3" descr="Image of chart indicating underutilization of data center and server capacity for on-prem data center&#10;">
            <a:extLst>
              <a:ext uri="{FF2B5EF4-FFF2-40B4-BE49-F238E27FC236}">
                <a16:creationId xmlns:a16="http://schemas.microsoft.com/office/drawing/2014/main" id="{9B07A772-03BA-4B5B-9421-EAA5356B3585}"/>
              </a:ext>
            </a:extLst>
          </p:cNvPr>
          <p:cNvGrpSpPr/>
          <p:nvPr/>
        </p:nvGrpSpPr>
        <p:grpSpPr>
          <a:xfrm>
            <a:off x="5045319" y="1736897"/>
            <a:ext cx="4800071" cy="3289829"/>
            <a:chOff x="5045319" y="1736897"/>
            <a:chExt cx="4800071" cy="3289829"/>
          </a:xfrm>
        </p:grpSpPr>
        <p:grpSp>
          <p:nvGrpSpPr>
            <p:cNvPr id="57" name="Group 56">
              <a:extLst>
                <a:ext uri="{FF2B5EF4-FFF2-40B4-BE49-F238E27FC236}">
                  <a16:creationId xmlns:a16="http://schemas.microsoft.com/office/drawing/2014/main" id="{9ADDEBF3-33C3-485A-BA27-F175BCE4368B}"/>
                </a:ext>
              </a:extLst>
            </p:cNvPr>
            <p:cNvGrpSpPr/>
            <p:nvPr/>
          </p:nvGrpSpPr>
          <p:grpSpPr>
            <a:xfrm>
              <a:off x="5045319" y="1736897"/>
              <a:ext cx="3387761" cy="3263295"/>
              <a:chOff x="1285582" y="4428001"/>
              <a:chExt cx="3210215" cy="2465314"/>
            </a:xfrm>
          </p:grpSpPr>
          <p:grpSp>
            <p:nvGrpSpPr>
              <p:cNvPr id="58" name="Group 57">
                <a:extLst>
                  <a:ext uri="{FF2B5EF4-FFF2-40B4-BE49-F238E27FC236}">
                    <a16:creationId xmlns:a16="http://schemas.microsoft.com/office/drawing/2014/main" id="{569B81FA-A20A-4750-AB05-6F196CA73FD4}"/>
                  </a:ext>
                </a:extLst>
              </p:cNvPr>
              <p:cNvGrpSpPr/>
              <p:nvPr/>
            </p:nvGrpSpPr>
            <p:grpSpPr>
              <a:xfrm>
                <a:off x="1285582" y="4480134"/>
                <a:ext cx="3210215" cy="2413181"/>
                <a:chOff x="1285582" y="4480134"/>
                <a:chExt cx="3210215" cy="2413181"/>
              </a:xfrm>
            </p:grpSpPr>
            <p:sp>
              <p:nvSpPr>
                <p:cNvPr id="60" name="Right Triangle 59">
                  <a:extLst>
                    <a:ext uri="{FF2B5EF4-FFF2-40B4-BE49-F238E27FC236}">
                      <a16:creationId xmlns:a16="http://schemas.microsoft.com/office/drawing/2014/main" id="{68834644-D052-4985-9738-A484786A9CCF}"/>
                    </a:ext>
                  </a:extLst>
                </p:cNvPr>
                <p:cNvSpPr/>
                <p:nvPr/>
              </p:nvSpPr>
              <p:spPr>
                <a:xfrm>
                  <a:off x="1823957" y="4704252"/>
                  <a:ext cx="919535" cy="2097577"/>
                </a:xfrm>
                <a:prstGeom prst="rtTriangle">
                  <a:avLst/>
                </a:prstGeom>
                <a:solidFill>
                  <a:srgbClr val="50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78D4"/>
                    </a:solidFill>
                    <a:latin typeface="Segoe UI" panose="020B0502040204020203" pitchFamily="34" charset="0"/>
                    <a:cs typeface="Segoe UI" panose="020B0502040204020203" pitchFamily="34" charset="0"/>
                  </a:endParaRPr>
                </a:p>
              </p:txBody>
            </p:sp>
            <p:graphicFrame>
              <p:nvGraphicFramePr>
                <p:cNvPr id="61" name="Chart 60">
                  <a:extLst>
                    <a:ext uri="{FF2B5EF4-FFF2-40B4-BE49-F238E27FC236}">
                      <a16:creationId xmlns:a16="http://schemas.microsoft.com/office/drawing/2014/main" id="{3FE89862-1CE8-433C-807A-E875B06027C6}"/>
                    </a:ext>
                  </a:extLst>
                </p:cNvPr>
                <p:cNvGraphicFramePr>
                  <a:graphicFrameLocks/>
                </p:cNvGraphicFramePr>
                <p:nvPr>
                  <p:extLst>
                    <p:ext uri="{D42A27DB-BD31-4B8C-83A1-F6EECF244321}">
                      <p14:modId xmlns:p14="http://schemas.microsoft.com/office/powerpoint/2010/main" val="1181576400"/>
                    </p:ext>
                  </p:extLst>
                </p:nvPr>
              </p:nvGraphicFramePr>
              <p:xfrm>
                <a:off x="1285582" y="4480134"/>
                <a:ext cx="3210215" cy="2413181"/>
              </p:xfrm>
              <a:graphic>
                <a:graphicData uri="http://schemas.openxmlformats.org/drawingml/2006/chart">
                  <c:chart xmlns:c="http://schemas.openxmlformats.org/drawingml/2006/chart" xmlns:r="http://schemas.openxmlformats.org/officeDocument/2006/relationships" r:id="rId6"/>
                </a:graphicData>
              </a:graphic>
            </p:graphicFrame>
          </p:grpSp>
          <p:sp>
            <p:nvSpPr>
              <p:cNvPr id="59" name="Rectangle 58">
                <a:extLst>
                  <a:ext uri="{FF2B5EF4-FFF2-40B4-BE49-F238E27FC236}">
                    <a16:creationId xmlns:a16="http://schemas.microsoft.com/office/drawing/2014/main" id="{383F809A-7839-4EFB-B8D9-68AAD530F2C6}"/>
                  </a:ext>
                </a:extLst>
              </p:cNvPr>
              <p:cNvSpPr/>
              <p:nvPr/>
            </p:nvSpPr>
            <p:spPr>
              <a:xfrm>
                <a:off x="1616268" y="4428001"/>
                <a:ext cx="2318370" cy="209264"/>
              </a:xfrm>
              <a:prstGeom prst="rect">
                <a:avLst/>
              </a:prstGeom>
            </p:spPr>
            <p:txBody>
              <a:bodyPr wrap="square">
                <a:spAutoFit/>
              </a:bodyPr>
              <a:lstStyle/>
              <a:p>
                <a:pPr algn="ctr"/>
                <a:r>
                  <a:rPr lang="en-US" sz="1200" b="1">
                    <a:solidFill>
                      <a:srgbClr val="002060"/>
                    </a:solidFill>
                    <a:latin typeface="Segoe UI" panose="020B0502040204020203" pitchFamily="34" charset="0"/>
                    <a:cs typeface="Segoe UI" panose="020B0502040204020203" pitchFamily="34" charset="0"/>
                  </a:rPr>
                  <a:t>Data Center Capacity</a:t>
                </a:r>
              </a:p>
            </p:txBody>
          </p:sp>
        </p:grpSp>
        <p:grpSp>
          <p:nvGrpSpPr>
            <p:cNvPr id="62" name="Group 61">
              <a:extLst>
                <a:ext uri="{FF2B5EF4-FFF2-40B4-BE49-F238E27FC236}">
                  <a16:creationId xmlns:a16="http://schemas.microsoft.com/office/drawing/2014/main" id="{F11086EB-9F5B-4EBC-9588-FAF9A4BBB0AC}"/>
                </a:ext>
              </a:extLst>
            </p:cNvPr>
            <p:cNvGrpSpPr/>
            <p:nvPr/>
          </p:nvGrpSpPr>
          <p:grpSpPr>
            <a:xfrm>
              <a:off x="6457937" y="3121929"/>
              <a:ext cx="3387453" cy="1904797"/>
              <a:chOff x="2659796" y="5274648"/>
              <a:chExt cx="3209924" cy="1659216"/>
            </a:xfrm>
          </p:grpSpPr>
          <p:sp>
            <p:nvSpPr>
              <p:cNvPr id="63" name="Right Triangle 62">
                <a:extLst>
                  <a:ext uri="{FF2B5EF4-FFF2-40B4-BE49-F238E27FC236}">
                    <a16:creationId xmlns:a16="http://schemas.microsoft.com/office/drawing/2014/main" id="{F7FE0F7E-216B-408C-8461-1F01AF25EB18}"/>
                  </a:ext>
                </a:extLst>
              </p:cNvPr>
              <p:cNvSpPr/>
              <p:nvPr/>
            </p:nvSpPr>
            <p:spPr>
              <a:xfrm>
                <a:off x="3385140" y="5507909"/>
                <a:ext cx="441673" cy="1292228"/>
              </a:xfrm>
              <a:prstGeom prst="rtTriangle">
                <a:avLst/>
              </a:prstGeom>
              <a:solidFill>
                <a:srgbClr val="505050"/>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78D4"/>
                  </a:solidFill>
                  <a:latin typeface="Segoe UI" panose="020B0502040204020203" pitchFamily="34" charset="0"/>
                  <a:cs typeface="Segoe UI" panose="020B0502040204020203" pitchFamily="34" charset="0"/>
                </a:endParaRPr>
              </a:p>
            </p:txBody>
          </p:sp>
          <p:sp>
            <p:nvSpPr>
              <p:cNvPr id="64" name="Rectangle 63">
                <a:extLst>
                  <a:ext uri="{FF2B5EF4-FFF2-40B4-BE49-F238E27FC236}">
                    <a16:creationId xmlns:a16="http://schemas.microsoft.com/office/drawing/2014/main" id="{EABA14D7-CDCB-49EF-9B90-0A330291DFBC}"/>
                  </a:ext>
                </a:extLst>
              </p:cNvPr>
              <p:cNvSpPr/>
              <p:nvPr/>
            </p:nvSpPr>
            <p:spPr>
              <a:xfrm>
                <a:off x="3074518" y="5274648"/>
                <a:ext cx="2318370" cy="241286"/>
              </a:xfrm>
              <a:prstGeom prst="rect">
                <a:avLst/>
              </a:prstGeom>
            </p:spPr>
            <p:txBody>
              <a:bodyPr wrap="square">
                <a:spAutoFit/>
              </a:bodyPr>
              <a:lstStyle/>
              <a:p>
                <a:pPr algn="ctr"/>
                <a:r>
                  <a:rPr lang="en-US" sz="1200" b="1">
                    <a:solidFill>
                      <a:srgbClr val="002060"/>
                    </a:solidFill>
                    <a:latin typeface="Segoe UI" panose="020B0502040204020203" pitchFamily="34" charset="0"/>
                    <a:cs typeface="Segoe UI" panose="020B0502040204020203" pitchFamily="34" charset="0"/>
                  </a:rPr>
                  <a:t>Server Capacity</a:t>
                </a:r>
              </a:p>
            </p:txBody>
          </p:sp>
          <p:graphicFrame>
            <p:nvGraphicFramePr>
              <p:cNvPr id="65" name="Chart 64">
                <a:extLst>
                  <a:ext uri="{FF2B5EF4-FFF2-40B4-BE49-F238E27FC236}">
                    <a16:creationId xmlns:a16="http://schemas.microsoft.com/office/drawing/2014/main" id="{66E39E80-2A9A-4F77-8DFD-37077DBC4C2E}"/>
                  </a:ext>
                </a:extLst>
              </p:cNvPr>
              <p:cNvGraphicFramePr>
                <a:graphicFrameLocks/>
              </p:cNvGraphicFramePr>
              <p:nvPr>
                <p:extLst>
                  <p:ext uri="{D42A27DB-BD31-4B8C-83A1-F6EECF244321}">
                    <p14:modId xmlns:p14="http://schemas.microsoft.com/office/powerpoint/2010/main" val="1051296842"/>
                  </p:ext>
                </p:extLst>
              </p:nvPr>
            </p:nvGraphicFramePr>
            <p:xfrm>
              <a:off x="2659796" y="5452296"/>
              <a:ext cx="3209924" cy="1481568"/>
            </p:xfrm>
            <a:graphic>
              <a:graphicData uri="http://schemas.openxmlformats.org/drawingml/2006/chart">
                <c:chart xmlns:c="http://schemas.openxmlformats.org/drawingml/2006/chart" xmlns:r="http://schemas.openxmlformats.org/officeDocument/2006/relationships" r:id="rId7"/>
              </a:graphicData>
            </a:graphic>
          </p:graphicFrame>
        </p:grpSp>
      </p:grpSp>
      <p:sp>
        <p:nvSpPr>
          <p:cNvPr id="2" name="TextBox 1">
            <a:extLst>
              <a:ext uri="{FF2B5EF4-FFF2-40B4-BE49-F238E27FC236}">
                <a16:creationId xmlns:a16="http://schemas.microsoft.com/office/drawing/2014/main" id="{D2014E35-47C8-4C19-A27D-975D5ADD2786}"/>
              </a:ext>
            </a:extLst>
          </p:cNvPr>
          <p:cNvSpPr txBox="1"/>
          <p:nvPr/>
        </p:nvSpPr>
        <p:spPr>
          <a:xfrm>
            <a:off x="532750" y="5178465"/>
            <a:ext cx="11065281" cy="1477328"/>
          </a:xfrm>
          <a:prstGeom prst="rect">
            <a:avLst/>
          </a:prstGeom>
          <a:solidFill>
            <a:schemeClr val="bg1">
              <a:lumMod val="95000"/>
            </a:schemeClr>
          </a:solidFill>
        </p:spPr>
        <p:txBody>
          <a:bodyPr wrap="square" rtlCol="0">
            <a:spAutoFit/>
          </a:bodyPr>
          <a:lstStyle/>
          <a:p>
            <a:r>
              <a:rPr lang="en-US">
                <a:latin typeface="Segoe UI Semibold" panose="020B0702040204020203" pitchFamily="34" charset="0"/>
                <a:cs typeface="Segoe UI Semibold" panose="020B0702040204020203" pitchFamily="34" charset="0"/>
              </a:rPr>
              <a:t>On-prem data centers (DCs) are frequently overbuilt for peaks, resulting in excess capacity and excess spend. </a:t>
            </a:r>
          </a:p>
          <a:p>
            <a:endParaRPr lang="en-US">
              <a:latin typeface="Segoe UI Semibold" panose="020B0702040204020203" pitchFamily="34" charset="0"/>
              <a:cs typeface="Segoe UI Semibold" panose="020B0702040204020203" pitchFamily="34" charset="0"/>
            </a:endParaRPr>
          </a:p>
          <a:p>
            <a:r>
              <a:rPr lang="en-US">
                <a:latin typeface="Segoe UI Semibold" panose="020B0702040204020203" pitchFamily="34" charset="0"/>
                <a:cs typeface="Segoe UI Semibold" panose="020B0702040204020203" pitchFamily="34" charset="0"/>
              </a:rPr>
              <a:t>Acquiring on-prem data-center and server capacity has a significant lead-time. As a result customers frequently invest significantly in advance of underlying demand, resulting in under-utilized capacity.</a:t>
            </a:r>
          </a:p>
        </p:txBody>
      </p:sp>
      <p:sp>
        <p:nvSpPr>
          <p:cNvPr id="3" name="TextBox 2">
            <a:extLst>
              <a:ext uri="{FF2B5EF4-FFF2-40B4-BE49-F238E27FC236}">
                <a16:creationId xmlns:a16="http://schemas.microsoft.com/office/drawing/2014/main" id="{FE654649-EA09-4450-BE7E-2EBCCAD4C8B5}"/>
              </a:ext>
            </a:extLst>
          </p:cNvPr>
          <p:cNvSpPr txBox="1"/>
          <p:nvPr/>
        </p:nvSpPr>
        <p:spPr>
          <a:xfrm>
            <a:off x="10130717" y="4580866"/>
            <a:ext cx="1743075" cy="440890"/>
          </a:xfrm>
          <a:prstGeom prst="rect">
            <a:avLst/>
          </a:prstGeom>
          <a:noFill/>
        </p:spPr>
        <p:txBody>
          <a:bodyPr wrap="square" lIns="182880" tIns="146304" rIns="182880" bIns="146304" rtlCol="0">
            <a:spAutoFit/>
          </a:bodyPr>
          <a:lstStyle/>
          <a:p>
            <a:pPr>
              <a:lnSpc>
                <a:spcPct val="90000"/>
              </a:lnSpc>
              <a:spcAft>
                <a:spcPts val="600"/>
              </a:spcAft>
            </a:pP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MW = Megawatts</a:t>
            </a:r>
          </a:p>
        </p:txBody>
      </p:sp>
    </p:spTree>
    <p:extLst>
      <p:ext uri="{BB962C8B-B14F-4D97-AF65-F5344CB8AC3E}">
        <p14:creationId xmlns:p14="http://schemas.microsoft.com/office/powerpoint/2010/main" val="357119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3FBBBE8-E9C5-405F-8EEE-B658F78BE4C1}"/>
              </a:ext>
            </a:extLst>
          </p:cNvPr>
          <p:cNvSpPr>
            <a:spLocks noGrp="1"/>
          </p:cNvSpPr>
          <p:nvPr>
            <p:ph type="title"/>
          </p:nvPr>
        </p:nvSpPr>
        <p:spPr/>
        <p:txBody>
          <a:bodyPr/>
          <a:lstStyle/>
          <a:p>
            <a:r>
              <a:rPr lang="en-US" sz="3200">
                <a:latin typeface="Segoe UI Semibold (headings)"/>
              </a:rPr>
              <a:t>Economic benefit: Well-optimized cloud usage can free-up excess capacity and allows customers to optimize spend</a:t>
            </a:r>
          </a:p>
        </p:txBody>
      </p:sp>
      <p:pic>
        <p:nvPicPr>
          <p:cNvPr id="30" name="Graphic 29" descr="City">
            <a:extLst>
              <a:ext uri="{FF2B5EF4-FFF2-40B4-BE49-F238E27FC236}">
                <a16:creationId xmlns:a16="http://schemas.microsoft.com/office/drawing/2014/main" id="{C9447EB3-C427-4D6D-9FE7-ADC4DA0943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757" y="1367991"/>
            <a:ext cx="796589" cy="663234"/>
          </a:xfrm>
          <a:prstGeom prst="rect">
            <a:avLst/>
          </a:prstGeom>
        </p:spPr>
      </p:pic>
      <p:grpSp>
        <p:nvGrpSpPr>
          <p:cNvPr id="2" name="Group 1" descr="Image of chart indicating how well optimized cloud usage can free up excess capacity and allows customers to optimize spend&#10;">
            <a:extLst>
              <a:ext uri="{FF2B5EF4-FFF2-40B4-BE49-F238E27FC236}">
                <a16:creationId xmlns:a16="http://schemas.microsoft.com/office/drawing/2014/main" id="{AF7F563C-A3C0-43C5-BDEC-00C8AB90BA85}"/>
              </a:ext>
            </a:extLst>
          </p:cNvPr>
          <p:cNvGrpSpPr/>
          <p:nvPr/>
        </p:nvGrpSpPr>
        <p:grpSpPr>
          <a:xfrm>
            <a:off x="3785911" y="1249177"/>
            <a:ext cx="7642379" cy="4577465"/>
            <a:chOff x="2449479" y="1249177"/>
            <a:chExt cx="7005541" cy="4003613"/>
          </a:xfrm>
        </p:grpSpPr>
        <p:sp>
          <p:nvSpPr>
            <p:cNvPr id="74" name="Rectangle 73">
              <a:extLst>
                <a:ext uri="{FF2B5EF4-FFF2-40B4-BE49-F238E27FC236}">
                  <a16:creationId xmlns:a16="http://schemas.microsoft.com/office/drawing/2014/main" id="{FACC8E61-BD79-4EB7-915E-A32D545D02ED}"/>
                </a:ext>
              </a:extLst>
            </p:cNvPr>
            <p:cNvSpPr/>
            <p:nvPr/>
          </p:nvSpPr>
          <p:spPr>
            <a:xfrm>
              <a:off x="2449479" y="1249177"/>
              <a:ext cx="7005541" cy="4003613"/>
            </a:xfrm>
            <a:prstGeom prst="rect">
              <a:avLst/>
            </a:prstGeom>
            <a:solidFill>
              <a:sysClr val="window" lastClr="FFFFFF"/>
            </a:solidFill>
            <a:ln w="12700" cap="flat" cmpd="sng" algn="ctr">
              <a:noFill/>
              <a:prstDash val="solid"/>
              <a:miter lim="800000"/>
            </a:ln>
            <a:effectLst>
              <a:outerShdw blurRad="38100" dist="38100" dir="3000000" algn="l" rotWithShape="0">
                <a:prstClr val="black">
                  <a:alpha val="21000"/>
                </a:prstClr>
              </a:outerShdw>
            </a:effectLst>
          </p:spPr>
          <p:txBody>
            <a:bodyPr rot="0" spcFirstLastPara="0" vertOverflow="overflow" horzOverflow="overflow" vert="horz" wrap="square" lIns="131683" tIns="65842" rIns="131683" bIns="65842"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pt-PT" sz="3200" b="0" i="0" u="none" strike="noStrike" kern="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5" name="Chart 74">
              <a:extLst>
                <a:ext uri="{FF2B5EF4-FFF2-40B4-BE49-F238E27FC236}">
                  <a16:creationId xmlns:a16="http://schemas.microsoft.com/office/drawing/2014/main" id="{FA513AD3-50D6-4173-BB65-6CE317C6F0A6}"/>
                </a:ext>
              </a:extLst>
            </p:cNvPr>
            <p:cNvGraphicFramePr>
              <a:graphicFrameLocks/>
            </p:cNvGraphicFramePr>
            <p:nvPr/>
          </p:nvGraphicFramePr>
          <p:xfrm>
            <a:off x="2772469" y="1703373"/>
            <a:ext cx="6359561" cy="3410310"/>
          </p:xfrm>
          <a:graphic>
            <a:graphicData uri="http://schemas.openxmlformats.org/drawingml/2006/chart">
              <c:chart xmlns:c="http://schemas.openxmlformats.org/drawingml/2006/chart" xmlns:r="http://schemas.openxmlformats.org/officeDocument/2006/relationships" r:id="rId5"/>
            </a:graphicData>
          </a:graphic>
        </p:graphicFrame>
        <p:grpSp>
          <p:nvGrpSpPr>
            <p:cNvPr id="76" name="Group 75">
              <a:extLst>
                <a:ext uri="{FF2B5EF4-FFF2-40B4-BE49-F238E27FC236}">
                  <a16:creationId xmlns:a16="http://schemas.microsoft.com/office/drawing/2014/main" id="{4D8CD5CF-1C13-46A0-B0A8-AC51914B90CC}"/>
                </a:ext>
              </a:extLst>
            </p:cNvPr>
            <p:cNvGrpSpPr/>
            <p:nvPr/>
          </p:nvGrpSpPr>
          <p:grpSpPr>
            <a:xfrm>
              <a:off x="2920882" y="1671415"/>
              <a:ext cx="6062735" cy="3422165"/>
              <a:chOff x="255514" y="4088259"/>
              <a:chExt cx="3111670" cy="2614143"/>
            </a:xfrm>
          </p:grpSpPr>
          <p:grpSp>
            <p:nvGrpSpPr>
              <p:cNvPr id="78" name="Group 77">
                <a:extLst>
                  <a:ext uri="{FF2B5EF4-FFF2-40B4-BE49-F238E27FC236}">
                    <a16:creationId xmlns:a16="http://schemas.microsoft.com/office/drawing/2014/main" id="{D2860AC6-62AC-4DBB-9D6F-0D0595BE0BE3}"/>
                  </a:ext>
                </a:extLst>
              </p:cNvPr>
              <p:cNvGrpSpPr/>
              <p:nvPr/>
            </p:nvGrpSpPr>
            <p:grpSpPr>
              <a:xfrm>
                <a:off x="255514" y="4088259"/>
                <a:ext cx="3111670" cy="217152"/>
                <a:chOff x="1009650" y="6342470"/>
                <a:chExt cx="3111670" cy="217152"/>
              </a:xfrm>
            </p:grpSpPr>
            <p:cxnSp>
              <p:nvCxnSpPr>
                <p:cNvPr id="80" name="Straight Connector 79">
                  <a:extLst>
                    <a:ext uri="{FF2B5EF4-FFF2-40B4-BE49-F238E27FC236}">
                      <a16:creationId xmlns:a16="http://schemas.microsoft.com/office/drawing/2014/main" id="{C938DCB7-C19D-4588-9D5D-FA7BC7987D17}"/>
                    </a:ext>
                  </a:extLst>
                </p:cNvPr>
                <p:cNvCxnSpPr>
                  <a:cxnSpLocks/>
                </p:cNvCxnSpPr>
                <p:nvPr/>
              </p:nvCxnSpPr>
              <p:spPr>
                <a:xfrm>
                  <a:off x="1107240" y="6559622"/>
                  <a:ext cx="2964700" cy="0"/>
                </a:xfrm>
                <a:prstGeom prst="line">
                  <a:avLst/>
                </a:prstGeom>
                <a:noFill/>
                <a:ln w="22225" cap="flat" cmpd="sng" algn="ctr">
                  <a:solidFill>
                    <a:srgbClr val="00B0F0"/>
                  </a:solidFill>
                  <a:prstDash val="solid"/>
                  <a:miter lim="800000"/>
                </a:ln>
                <a:effectLst/>
              </p:spPr>
            </p:cxnSp>
            <p:sp>
              <p:nvSpPr>
                <p:cNvPr id="81" name="Rectangle 80">
                  <a:extLst>
                    <a:ext uri="{FF2B5EF4-FFF2-40B4-BE49-F238E27FC236}">
                      <a16:creationId xmlns:a16="http://schemas.microsoft.com/office/drawing/2014/main" id="{88246C5E-CAF9-4F74-B713-B4A6CA4F6C08}"/>
                    </a:ext>
                  </a:extLst>
                </p:cNvPr>
                <p:cNvSpPr/>
                <p:nvPr/>
              </p:nvSpPr>
              <p:spPr>
                <a:xfrm>
                  <a:off x="1009650" y="6342470"/>
                  <a:ext cx="3111670" cy="1747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B0F0"/>
                      </a:solidFill>
                      <a:effectLst/>
                      <a:uLnTx/>
                      <a:uFillTx/>
                      <a:latin typeface="Segoe UI" panose="020B0502040204020203" pitchFamily="34" charset="0"/>
                      <a:cs typeface="Segoe UI" panose="020B0502040204020203" pitchFamily="34" charset="0"/>
                    </a:rPr>
                    <a:t>100% On-Prem Capacity</a:t>
                  </a:r>
                </a:p>
              </p:txBody>
            </p:sp>
          </p:grpSp>
          <p:cxnSp>
            <p:nvCxnSpPr>
              <p:cNvPr id="79" name="Straight Connector 78">
                <a:extLst>
                  <a:ext uri="{FF2B5EF4-FFF2-40B4-BE49-F238E27FC236}">
                    <a16:creationId xmlns:a16="http://schemas.microsoft.com/office/drawing/2014/main" id="{895DF48C-5494-4580-A3B8-CABC92E63A0D}"/>
                  </a:ext>
                </a:extLst>
              </p:cNvPr>
              <p:cNvCxnSpPr>
                <a:cxnSpLocks/>
              </p:cNvCxnSpPr>
              <p:nvPr/>
            </p:nvCxnSpPr>
            <p:spPr>
              <a:xfrm>
                <a:off x="353104" y="6702402"/>
                <a:ext cx="2964700" cy="0"/>
              </a:xfrm>
              <a:prstGeom prst="line">
                <a:avLst/>
              </a:prstGeom>
              <a:noFill/>
              <a:ln w="22225" cap="flat" cmpd="sng" algn="ctr">
                <a:solidFill>
                  <a:srgbClr val="00B0F0"/>
                </a:solidFill>
                <a:prstDash val="solid"/>
                <a:miter lim="800000"/>
              </a:ln>
              <a:effectLst/>
            </p:spPr>
          </p:cxnSp>
        </p:grpSp>
        <p:sp>
          <p:nvSpPr>
            <p:cNvPr id="82" name="Rectangle 81" descr="Chart indicating how well optimized cloud usage and free up excess capacity, allowing customers to optimize spend&#10;">
              <a:extLst>
                <a:ext uri="{FF2B5EF4-FFF2-40B4-BE49-F238E27FC236}">
                  <a16:creationId xmlns:a16="http://schemas.microsoft.com/office/drawing/2014/main" id="{6AEF905D-FEE9-4C10-89DC-1BBFE3609951}"/>
                </a:ext>
              </a:extLst>
            </p:cNvPr>
            <p:cNvSpPr/>
            <p:nvPr/>
          </p:nvSpPr>
          <p:spPr>
            <a:xfrm>
              <a:off x="2990315" y="4419734"/>
              <a:ext cx="5923868" cy="228813"/>
            </a:xfrm>
            <a:prstGeom prst="rect">
              <a:avLst/>
            </a:prstGeom>
          </p:spPr>
          <p:txBody>
            <a:bodyPr wrap="square">
              <a:spAutoFit/>
            </a:bodyPr>
            <a:lstStyle/>
            <a:p>
              <a:pPr algn="ctr"/>
              <a:r>
                <a:rPr lang="en-US" sz="1100" b="1">
                  <a:solidFill>
                    <a:prstClr val="white"/>
                  </a:solidFill>
                  <a:latin typeface="Segoe UI" panose="020B0502040204020203" pitchFamily="34" charset="0"/>
                  <a:cs typeface="Segoe UI" panose="020B0502040204020203" pitchFamily="34" charset="0"/>
                </a:rPr>
                <a:t>Reservations (up to 72% lower price)</a:t>
              </a:r>
            </a:p>
          </p:txBody>
        </p:sp>
        <p:grpSp>
          <p:nvGrpSpPr>
            <p:cNvPr id="83" name="Group 82">
              <a:extLst>
                <a:ext uri="{FF2B5EF4-FFF2-40B4-BE49-F238E27FC236}">
                  <a16:creationId xmlns:a16="http://schemas.microsoft.com/office/drawing/2014/main" id="{8710E6B8-C14B-4813-A71D-F67515056DB1}"/>
                </a:ext>
              </a:extLst>
            </p:cNvPr>
            <p:cNvGrpSpPr/>
            <p:nvPr/>
          </p:nvGrpSpPr>
          <p:grpSpPr>
            <a:xfrm>
              <a:off x="3050030" y="1955118"/>
              <a:ext cx="5804439" cy="992499"/>
              <a:chOff x="154400" y="2366633"/>
              <a:chExt cx="2956709" cy="662481"/>
            </a:xfrm>
            <a:solidFill>
              <a:srgbClr val="505050"/>
            </a:solidFill>
          </p:grpSpPr>
          <p:sp>
            <p:nvSpPr>
              <p:cNvPr id="84" name="Rectangle 83">
                <a:extLst>
                  <a:ext uri="{FF2B5EF4-FFF2-40B4-BE49-F238E27FC236}">
                    <a16:creationId xmlns:a16="http://schemas.microsoft.com/office/drawing/2014/main" id="{A868BB31-836D-4BB6-9847-360750266DC2}"/>
                  </a:ext>
                </a:extLst>
              </p:cNvPr>
              <p:cNvSpPr/>
              <p:nvPr/>
            </p:nvSpPr>
            <p:spPr>
              <a:xfrm>
                <a:off x="154400" y="2366633"/>
                <a:ext cx="2956709" cy="662481"/>
              </a:xfrm>
              <a:prstGeom prst="rect">
                <a:avLst/>
              </a:prstGeom>
              <a:grpFill/>
              <a:ln w="12700" cap="flat" cmpd="sng" algn="ctr">
                <a:solidFill>
                  <a:srgbClr val="50505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sp>
            <p:nvSpPr>
              <p:cNvPr id="85" name="Rectangle 84">
                <a:extLst>
                  <a:ext uri="{FF2B5EF4-FFF2-40B4-BE49-F238E27FC236}">
                    <a16:creationId xmlns:a16="http://schemas.microsoft.com/office/drawing/2014/main" id="{3E9DD3F7-BEA7-41BB-9ACF-269ED44F4E80}"/>
                  </a:ext>
                </a:extLst>
              </p:cNvPr>
              <p:cNvSpPr/>
              <p:nvPr/>
            </p:nvSpPr>
            <p:spPr>
              <a:xfrm>
                <a:off x="702207" y="2434012"/>
                <a:ext cx="1946598" cy="161714"/>
              </a:xfrm>
              <a:prstGeom prst="rect">
                <a:avLst/>
              </a:prstGeom>
              <a:grpFill/>
              <a:ln>
                <a:solidFill>
                  <a:srgbClr val="505050"/>
                </a:solidFill>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Right sizing / elimination</a:t>
                </a:r>
              </a:p>
            </p:txBody>
          </p:sp>
        </p:grpSp>
        <p:grpSp>
          <p:nvGrpSpPr>
            <p:cNvPr id="86" name="Group 85">
              <a:extLst>
                <a:ext uri="{FF2B5EF4-FFF2-40B4-BE49-F238E27FC236}">
                  <a16:creationId xmlns:a16="http://schemas.microsoft.com/office/drawing/2014/main" id="{F5E8C8FC-E25D-465B-AE99-622EF02E9EDE}"/>
                </a:ext>
              </a:extLst>
            </p:cNvPr>
            <p:cNvGrpSpPr/>
            <p:nvPr/>
          </p:nvGrpSpPr>
          <p:grpSpPr>
            <a:xfrm>
              <a:off x="2976445" y="2534447"/>
              <a:ext cx="5951608" cy="365982"/>
              <a:chOff x="284032" y="4855474"/>
              <a:chExt cx="3054634" cy="279568"/>
            </a:xfrm>
          </p:grpSpPr>
          <p:sp>
            <p:nvSpPr>
              <p:cNvPr id="87" name="Rectangle 86">
                <a:extLst>
                  <a:ext uri="{FF2B5EF4-FFF2-40B4-BE49-F238E27FC236}">
                    <a16:creationId xmlns:a16="http://schemas.microsoft.com/office/drawing/2014/main" id="{14B739B7-B08E-4B0D-B218-24951185F1CE}"/>
                  </a:ext>
                </a:extLst>
              </p:cNvPr>
              <p:cNvSpPr/>
              <p:nvPr/>
            </p:nvSpPr>
            <p:spPr>
              <a:xfrm>
                <a:off x="284032" y="4855474"/>
                <a:ext cx="3054634" cy="17478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B0F0"/>
                    </a:solidFill>
                    <a:effectLst/>
                    <a:uLnTx/>
                    <a:uFillTx/>
                    <a:latin typeface="Segoe UI" panose="020B0502040204020203" pitchFamily="34" charset="0"/>
                    <a:cs typeface="Segoe UI" panose="020B0502040204020203" pitchFamily="34" charset="0"/>
                  </a:rPr>
                  <a:t>70% Peak utilization</a:t>
                </a:r>
              </a:p>
            </p:txBody>
          </p:sp>
          <p:cxnSp>
            <p:nvCxnSpPr>
              <p:cNvPr id="88" name="Straight Connector 87">
                <a:extLst>
                  <a:ext uri="{FF2B5EF4-FFF2-40B4-BE49-F238E27FC236}">
                    <a16:creationId xmlns:a16="http://schemas.microsoft.com/office/drawing/2014/main" id="{D63EE663-9C3B-458C-9AE0-A7E67427FF09}"/>
                  </a:ext>
                </a:extLst>
              </p:cNvPr>
              <p:cNvCxnSpPr>
                <a:cxnSpLocks/>
              </p:cNvCxnSpPr>
              <p:nvPr/>
            </p:nvCxnSpPr>
            <p:spPr>
              <a:xfrm>
                <a:off x="353104" y="5135042"/>
                <a:ext cx="2937529" cy="0"/>
              </a:xfrm>
              <a:prstGeom prst="line">
                <a:avLst/>
              </a:prstGeom>
              <a:noFill/>
              <a:ln w="22225" cap="flat" cmpd="sng" algn="ctr">
                <a:solidFill>
                  <a:srgbClr val="00B0F0"/>
                </a:solidFill>
                <a:prstDash val="solid"/>
                <a:miter lim="800000"/>
              </a:ln>
              <a:effectLst/>
            </p:spPr>
          </p:cxnSp>
        </p:grpSp>
        <p:grpSp>
          <p:nvGrpSpPr>
            <p:cNvPr id="89" name="Group 88">
              <a:extLst>
                <a:ext uri="{FF2B5EF4-FFF2-40B4-BE49-F238E27FC236}">
                  <a16:creationId xmlns:a16="http://schemas.microsoft.com/office/drawing/2014/main" id="{9B43B358-FA58-4020-AF1D-8CF38DA4B20C}"/>
                </a:ext>
              </a:extLst>
            </p:cNvPr>
            <p:cNvGrpSpPr/>
            <p:nvPr/>
          </p:nvGrpSpPr>
          <p:grpSpPr>
            <a:xfrm>
              <a:off x="2990315" y="4246097"/>
              <a:ext cx="5923868" cy="576873"/>
              <a:chOff x="212638" y="5272300"/>
              <a:chExt cx="3044827" cy="836312"/>
            </a:xfrm>
          </p:grpSpPr>
          <p:cxnSp>
            <p:nvCxnSpPr>
              <p:cNvPr id="90" name="Straight Connector 89">
                <a:extLst>
                  <a:ext uri="{FF2B5EF4-FFF2-40B4-BE49-F238E27FC236}">
                    <a16:creationId xmlns:a16="http://schemas.microsoft.com/office/drawing/2014/main" id="{91FE0C82-C64A-4945-9789-1C3FF396C7F9}"/>
                  </a:ext>
                </a:extLst>
              </p:cNvPr>
              <p:cNvCxnSpPr>
                <a:cxnSpLocks/>
              </p:cNvCxnSpPr>
              <p:nvPr/>
            </p:nvCxnSpPr>
            <p:spPr>
              <a:xfrm flipV="1">
                <a:off x="221510" y="5272300"/>
                <a:ext cx="3000499" cy="1078"/>
              </a:xfrm>
              <a:prstGeom prst="line">
                <a:avLst/>
              </a:prstGeom>
              <a:noFill/>
              <a:ln w="19050" cap="flat" cmpd="sng" algn="ctr">
                <a:solidFill>
                  <a:srgbClr val="00B0F0"/>
                </a:solidFill>
                <a:prstDash val="solid"/>
                <a:miter lim="800000"/>
              </a:ln>
              <a:effectLst/>
            </p:spPr>
          </p:cxnSp>
          <p:sp>
            <p:nvSpPr>
              <p:cNvPr id="91" name="Rectangle 90">
                <a:extLst>
                  <a:ext uri="{FF2B5EF4-FFF2-40B4-BE49-F238E27FC236}">
                    <a16:creationId xmlns:a16="http://schemas.microsoft.com/office/drawing/2014/main" id="{C3728251-D147-47D9-BE93-77B1586700A2}"/>
                  </a:ext>
                </a:extLst>
              </p:cNvPr>
              <p:cNvSpPr/>
              <p:nvPr/>
            </p:nvSpPr>
            <p:spPr>
              <a:xfrm>
                <a:off x="212638" y="5776894"/>
                <a:ext cx="3044827" cy="33171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B0F0"/>
                    </a:solidFill>
                    <a:effectLst/>
                    <a:uLnTx/>
                    <a:uFillTx/>
                    <a:latin typeface="Segoe UI" panose="020B0502040204020203" pitchFamily="34" charset="0"/>
                    <a:cs typeface="Segoe UI" panose="020B0502040204020203" pitchFamily="34" charset="0"/>
                  </a:rPr>
                  <a:t>30% Avg utilization</a:t>
                </a:r>
              </a:p>
            </p:txBody>
          </p:sp>
        </p:grpSp>
        <p:sp>
          <p:nvSpPr>
            <p:cNvPr id="92" name="Rectangle 91">
              <a:extLst>
                <a:ext uri="{FF2B5EF4-FFF2-40B4-BE49-F238E27FC236}">
                  <a16:creationId xmlns:a16="http://schemas.microsoft.com/office/drawing/2014/main" id="{1C972DB6-8DA5-49C3-BEDD-B7AA8C1ED062}"/>
                </a:ext>
              </a:extLst>
            </p:cNvPr>
            <p:cNvSpPr/>
            <p:nvPr/>
          </p:nvSpPr>
          <p:spPr>
            <a:xfrm>
              <a:off x="4090646" y="2973985"/>
              <a:ext cx="3723206" cy="242273"/>
            </a:xfrm>
            <a:prstGeom prst="rect">
              <a:avLst/>
            </a:prstGeom>
            <a:noFill/>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200" b="1">
                  <a:solidFill>
                    <a:prstClr val="white"/>
                  </a:solidFill>
                  <a:latin typeface="Segoe UI" panose="020B0502040204020203" pitchFamily="34" charset="0"/>
                  <a:cs typeface="Segoe UI" panose="020B0502040204020203" pitchFamily="34" charset="0"/>
                </a:rPr>
                <a:t>Pay-go</a:t>
              </a:r>
            </a:p>
          </p:txBody>
        </p:sp>
      </p:grpSp>
      <p:grpSp>
        <p:nvGrpSpPr>
          <p:cNvPr id="56" name="Group 55">
            <a:extLst>
              <a:ext uri="{FF2B5EF4-FFF2-40B4-BE49-F238E27FC236}">
                <a16:creationId xmlns:a16="http://schemas.microsoft.com/office/drawing/2014/main" id="{8E24E4B9-1E66-4BBD-B504-6C5AC54E8E57}"/>
              </a:ext>
              <a:ext uri="{C183D7F6-B498-43B3-948B-1728B52AA6E4}">
                <adec:decorative xmlns:adec="http://schemas.microsoft.com/office/drawing/2017/decorative" val="1"/>
              </a:ext>
            </a:extLst>
          </p:cNvPr>
          <p:cNvGrpSpPr/>
          <p:nvPr/>
        </p:nvGrpSpPr>
        <p:grpSpPr>
          <a:xfrm>
            <a:off x="448201" y="4471835"/>
            <a:ext cx="5113508" cy="1243315"/>
            <a:chOff x="448201" y="4471835"/>
            <a:chExt cx="5113508" cy="1243315"/>
          </a:xfrm>
        </p:grpSpPr>
        <p:sp>
          <p:nvSpPr>
            <p:cNvPr id="57" name="Arrow: Down 56">
              <a:extLst>
                <a:ext uri="{FF2B5EF4-FFF2-40B4-BE49-F238E27FC236}">
                  <a16:creationId xmlns:a16="http://schemas.microsoft.com/office/drawing/2014/main" id="{00059A6F-B8AE-4C14-83A1-A78306E0D13E}"/>
                </a:ext>
              </a:extLst>
            </p:cNvPr>
            <p:cNvSpPr/>
            <p:nvPr/>
          </p:nvSpPr>
          <p:spPr>
            <a:xfrm>
              <a:off x="5063926" y="4471835"/>
              <a:ext cx="497783" cy="46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58" name="Rectangle 57">
              <a:extLst>
                <a:ext uri="{FF2B5EF4-FFF2-40B4-BE49-F238E27FC236}">
                  <a16:creationId xmlns:a16="http://schemas.microsoft.com/office/drawing/2014/main" id="{F2DC47EE-51C5-418F-BD0F-CCCC670F3B89}"/>
                </a:ext>
              </a:extLst>
            </p:cNvPr>
            <p:cNvSpPr/>
            <p:nvPr/>
          </p:nvSpPr>
          <p:spPr>
            <a:xfrm>
              <a:off x="858119" y="4853376"/>
              <a:ext cx="3250932"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Base workloads</a:t>
              </a:r>
              <a:r>
                <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 – steady</a:t>
              </a:r>
              <a:r>
                <a:rPr kumimoji="0" lang="en-US" sz="1400" b="0" i="0" u="none" strike="noStrike" kern="0" cap="none" spc="0" normalizeH="0" noProof="0">
                  <a:ln>
                    <a:noFill/>
                  </a:ln>
                  <a:solidFill>
                    <a:srgbClr val="353535"/>
                  </a:solidFill>
                  <a:effectLst/>
                  <a:uLnTx/>
                  <a:uFillTx/>
                  <a:latin typeface="Segoe UI Semibold" panose="020B0702040204020203" pitchFamily="34" charset="0"/>
                  <a:cs typeface="Segoe UI Semibold" panose="020B0702040204020203" pitchFamily="34" charset="0"/>
                </a:rPr>
                <a:t> state, typically covers </a:t>
              </a:r>
              <a:r>
                <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all day everyday 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solidFill>
                    <a:srgbClr val="00B050"/>
                  </a:solidFill>
                  <a:effectLst/>
                  <a:uLnTx/>
                  <a:uFillTx/>
                  <a:latin typeface="Segoe UI Semibold" panose="020B0702040204020203" pitchFamily="34" charset="0"/>
                  <a:cs typeface="Segoe UI Semibold" panose="020B0702040204020203" pitchFamily="34" charset="0"/>
                </a:rPr>
                <a:t>Use Reserved Instances</a:t>
              </a:r>
            </a:p>
          </p:txBody>
        </p:sp>
        <p:sp>
          <p:nvSpPr>
            <p:cNvPr id="59" name="Oval 58">
              <a:extLst>
                <a:ext uri="{FF2B5EF4-FFF2-40B4-BE49-F238E27FC236}">
                  <a16:creationId xmlns:a16="http://schemas.microsoft.com/office/drawing/2014/main" id="{8FBF27E3-93F2-4346-93F2-9DB66EB939BC}"/>
                </a:ext>
              </a:extLst>
            </p:cNvPr>
            <p:cNvSpPr/>
            <p:nvPr/>
          </p:nvSpPr>
          <p:spPr>
            <a:xfrm>
              <a:off x="448201" y="4853376"/>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A</a:t>
              </a:r>
            </a:p>
          </p:txBody>
        </p:sp>
        <p:sp>
          <p:nvSpPr>
            <p:cNvPr id="60" name="Oval 59">
              <a:extLst>
                <a:ext uri="{FF2B5EF4-FFF2-40B4-BE49-F238E27FC236}">
                  <a16:creationId xmlns:a16="http://schemas.microsoft.com/office/drawing/2014/main" id="{6F299345-8ACA-4377-B131-ECE8954814AB}"/>
                </a:ext>
              </a:extLst>
            </p:cNvPr>
            <p:cNvSpPr/>
            <p:nvPr/>
          </p:nvSpPr>
          <p:spPr>
            <a:xfrm>
              <a:off x="4744612" y="4853376"/>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A</a:t>
              </a:r>
            </a:p>
          </p:txBody>
        </p:sp>
      </p:grpSp>
      <p:grpSp>
        <p:nvGrpSpPr>
          <p:cNvPr id="61" name="Group 60">
            <a:extLst>
              <a:ext uri="{FF2B5EF4-FFF2-40B4-BE49-F238E27FC236}">
                <a16:creationId xmlns:a16="http://schemas.microsoft.com/office/drawing/2014/main" id="{163F82E1-7102-4C12-823B-04A30FFE4E25}"/>
              </a:ext>
              <a:ext uri="{C183D7F6-B498-43B3-948B-1728B52AA6E4}">
                <adec:decorative xmlns:adec="http://schemas.microsoft.com/office/drawing/2017/decorative" val="1"/>
              </a:ext>
            </a:extLst>
          </p:cNvPr>
          <p:cNvGrpSpPr/>
          <p:nvPr/>
        </p:nvGrpSpPr>
        <p:grpSpPr>
          <a:xfrm>
            <a:off x="477412" y="3253930"/>
            <a:ext cx="4561464" cy="1292662"/>
            <a:chOff x="477442" y="3376791"/>
            <a:chExt cx="4561464" cy="1292662"/>
          </a:xfrm>
        </p:grpSpPr>
        <p:sp>
          <p:nvSpPr>
            <p:cNvPr id="62" name="Oval 61">
              <a:extLst>
                <a:ext uri="{FF2B5EF4-FFF2-40B4-BE49-F238E27FC236}">
                  <a16:creationId xmlns:a16="http://schemas.microsoft.com/office/drawing/2014/main" id="{F8A48664-5C27-4B3C-BF12-47BC5D96A89E}"/>
                </a:ext>
              </a:extLst>
            </p:cNvPr>
            <p:cNvSpPr/>
            <p:nvPr/>
          </p:nvSpPr>
          <p:spPr>
            <a:xfrm>
              <a:off x="477442" y="3376791"/>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B</a:t>
              </a:r>
            </a:p>
          </p:txBody>
        </p:sp>
        <p:sp>
          <p:nvSpPr>
            <p:cNvPr id="63" name="Rectangle 62">
              <a:extLst>
                <a:ext uri="{FF2B5EF4-FFF2-40B4-BE49-F238E27FC236}">
                  <a16:creationId xmlns:a16="http://schemas.microsoft.com/office/drawing/2014/main" id="{58CABEBA-3686-4D5C-AA72-45FB1F3CF13B}"/>
                </a:ext>
              </a:extLst>
            </p:cNvPr>
            <p:cNvSpPr/>
            <p:nvPr/>
          </p:nvSpPr>
          <p:spPr>
            <a:xfrm>
              <a:off x="909608" y="3376791"/>
              <a:ext cx="3148013" cy="1292662"/>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Fluctuations</a:t>
              </a:r>
              <a:r>
                <a:rPr kumimoji="0" lang="en-US" sz="1400" b="0" i="0" u="sng" strike="noStrike" kern="0" cap="none" spc="0" normalizeH="0" noProof="0">
                  <a:ln>
                    <a:noFill/>
                  </a:ln>
                  <a:solidFill>
                    <a:srgbClr val="353535"/>
                  </a:solidFill>
                  <a:effectLst/>
                  <a:uLnTx/>
                  <a:uFillTx/>
                  <a:latin typeface="Segoe UI Semibold" panose="020B0702040204020203" pitchFamily="34" charset="0"/>
                  <a:cs typeface="Segoe UI Semibold" panose="020B0702040204020203" pitchFamily="34" charset="0"/>
                </a:rPr>
                <a:t> on top of base workloads</a:t>
              </a:r>
              <a:r>
                <a:rPr kumimoji="0" lang="en-US" sz="1400" b="0" i="0" strike="noStrike" kern="0" cap="none" spc="0" normalizeH="0" noProof="0">
                  <a:ln>
                    <a:noFill/>
                  </a:ln>
                  <a:solidFill>
                    <a:srgbClr val="353535"/>
                  </a:solidFill>
                  <a:effectLst/>
                  <a:uLnTx/>
                  <a:uFillTx/>
                  <a:latin typeface="Segoe UI Semibold" panose="020B0702040204020203" pitchFamily="34" charset="0"/>
                  <a:cs typeface="Segoe UI Semibold" panose="020B0702040204020203" pitchFamily="34" charset="0"/>
                </a:rPr>
                <a:t> </a:t>
              </a:r>
              <a:r>
                <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 seasonal</a:t>
              </a:r>
              <a:r>
                <a:rPr kumimoji="0" lang="en-US" sz="1400" b="0" i="0" u="none" strike="noStrike" kern="0" cap="none" spc="0" normalizeH="0" noProof="0">
                  <a:ln>
                    <a:noFill/>
                  </a:ln>
                  <a:solidFill>
                    <a:srgbClr val="353535"/>
                  </a:solidFill>
                  <a:effectLst/>
                  <a:uLnTx/>
                  <a:uFillTx/>
                  <a:latin typeface="Segoe UI Semibold" panose="020B0702040204020203" pitchFamily="34" charset="0"/>
                  <a:cs typeface="Segoe UI Semibold" panose="020B0702040204020203" pitchFamily="34" charset="0"/>
                </a:rPr>
                <a:t> patterns</a:t>
              </a:r>
              <a:r>
                <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 or </a:t>
              </a:r>
              <a:r>
                <a:rPr lang="en-US" sz="1400" kern="0">
                  <a:solidFill>
                    <a:srgbClr val="353535"/>
                  </a:solidFill>
                  <a:latin typeface="Segoe UI Semibold" panose="020B0702040204020203" pitchFamily="34" charset="0"/>
                  <a:cs typeface="Segoe UI Semibold" panose="020B0702040204020203" pitchFamily="34" charset="0"/>
                </a:rPr>
                <a:t>occasional bursts</a:t>
              </a:r>
              <a:endPar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u="none" strike="noStrike" kern="0" cap="none" spc="0" normalizeH="0" baseline="0" noProof="0">
                  <a:ln>
                    <a:noFill/>
                  </a:ln>
                  <a:solidFill>
                    <a:srgbClr val="00B050"/>
                  </a:solidFill>
                  <a:effectLst/>
                  <a:uLnTx/>
                  <a:uFillTx/>
                  <a:latin typeface="Segoe UI Semibold" panose="020B0702040204020203" pitchFamily="34" charset="0"/>
                  <a:cs typeface="Segoe UI Semibold" panose="020B0702040204020203" pitchFamily="34" charset="0"/>
                </a:rPr>
                <a:t>Hourly pricing for the hours or days needed</a:t>
              </a:r>
            </a:p>
          </p:txBody>
        </p:sp>
        <p:sp>
          <p:nvSpPr>
            <p:cNvPr id="64" name="Oval 63">
              <a:extLst>
                <a:ext uri="{FF2B5EF4-FFF2-40B4-BE49-F238E27FC236}">
                  <a16:creationId xmlns:a16="http://schemas.microsoft.com/office/drawing/2014/main" id="{13363670-3253-4667-90DA-1FBB30661229}"/>
                </a:ext>
              </a:extLst>
            </p:cNvPr>
            <p:cNvSpPr/>
            <p:nvPr/>
          </p:nvSpPr>
          <p:spPr>
            <a:xfrm>
              <a:off x="4793690" y="3376791"/>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B</a:t>
              </a:r>
            </a:p>
          </p:txBody>
        </p:sp>
      </p:grpSp>
      <p:grpSp>
        <p:nvGrpSpPr>
          <p:cNvPr id="65" name="Group 64">
            <a:extLst>
              <a:ext uri="{FF2B5EF4-FFF2-40B4-BE49-F238E27FC236}">
                <a16:creationId xmlns:a16="http://schemas.microsoft.com/office/drawing/2014/main" id="{96ADE7EF-B229-4619-9B82-F2EC726D6672}"/>
              </a:ext>
              <a:ext uri="{C183D7F6-B498-43B3-948B-1728B52AA6E4}">
                <adec:decorative xmlns:adec="http://schemas.microsoft.com/office/drawing/2017/decorative" val="1"/>
              </a:ext>
            </a:extLst>
          </p:cNvPr>
          <p:cNvGrpSpPr/>
          <p:nvPr/>
        </p:nvGrpSpPr>
        <p:grpSpPr>
          <a:xfrm>
            <a:off x="431940" y="2098466"/>
            <a:ext cx="5170303" cy="861774"/>
            <a:chOff x="431940" y="2098466"/>
            <a:chExt cx="5170303" cy="861774"/>
          </a:xfrm>
        </p:grpSpPr>
        <p:sp>
          <p:nvSpPr>
            <p:cNvPr id="66" name="Oval 65">
              <a:extLst>
                <a:ext uri="{FF2B5EF4-FFF2-40B4-BE49-F238E27FC236}">
                  <a16:creationId xmlns:a16="http://schemas.microsoft.com/office/drawing/2014/main" id="{EC3DF2A8-AE9F-4802-A196-0B3DFFDBBC57}"/>
                </a:ext>
              </a:extLst>
            </p:cNvPr>
            <p:cNvSpPr/>
            <p:nvPr/>
          </p:nvSpPr>
          <p:spPr>
            <a:xfrm>
              <a:off x="431940" y="2098466"/>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C</a:t>
              </a:r>
            </a:p>
          </p:txBody>
        </p:sp>
        <p:sp>
          <p:nvSpPr>
            <p:cNvPr id="67" name="Arrow: Down 66">
              <a:extLst>
                <a:ext uri="{FF2B5EF4-FFF2-40B4-BE49-F238E27FC236}">
                  <a16:creationId xmlns:a16="http://schemas.microsoft.com/office/drawing/2014/main" id="{86E34169-85A3-44AD-A7ED-3BE0F59D6955}"/>
                </a:ext>
              </a:extLst>
            </p:cNvPr>
            <p:cNvSpPr/>
            <p:nvPr/>
          </p:nvSpPr>
          <p:spPr>
            <a:xfrm rot="10800000">
              <a:off x="5104460" y="2137760"/>
              <a:ext cx="497783" cy="46717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68" name="Rectangle 67">
              <a:extLst>
                <a:ext uri="{FF2B5EF4-FFF2-40B4-BE49-F238E27FC236}">
                  <a16:creationId xmlns:a16="http://schemas.microsoft.com/office/drawing/2014/main" id="{1887173A-99DF-4ABE-9E4B-150157D2FF7E}"/>
                </a:ext>
              </a:extLst>
            </p:cNvPr>
            <p:cNvSpPr/>
            <p:nvPr/>
          </p:nvSpPr>
          <p:spPr>
            <a:xfrm>
              <a:off x="844543" y="2098466"/>
              <a:ext cx="2883900" cy="86177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Unused Capacity </a:t>
              </a:r>
              <a:r>
                <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 Extra usage which is rarely if ever used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u="none" strike="noStrike" kern="0" cap="none" spc="0" normalizeH="0" baseline="0" noProof="0">
                  <a:ln>
                    <a:noFill/>
                  </a:ln>
                  <a:solidFill>
                    <a:srgbClr val="00B050"/>
                  </a:solidFill>
                  <a:effectLst/>
                  <a:uLnTx/>
                  <a:uFillTx/>
                  <a:latin typeface="Segoe UI Semibold" panose="020B0702040204020203" pitchFamily="34" charset="0"/>
                  <a:cs typeface="Segoe UI Semibold" panose="020B0702040204020203" pitchFamily="34" charset="0"/>
                </a:rPr>
                <a:t>Immediate Savings</a:t>
              </a:r>
            </a:p>
          </p:txBody>
        </p:sp>
        <p:sp>
          <p:nvSpPr>
            <p:cNvPr id="69" name="Oval 68">
              <a:extLst>
                <a:ext uri="{FF2B5EF4-FFF2-40B4-BE49-F238E27FC236}">
                  <a16:creationId xmlns:a16="http://schemas.microsoft.com/office/drawing/2014/main" id="{CD270DFF-6BBF-4820-BACE-C7D9F623BBE2}"/>
                </a:ext>
              </a:extLst>
            </p:cNvPr>
            <p:cNvSpPr/>
            <p:nvPr/>
          </p:nvSpPr>
          <p:spPr>
            <a:xfrm>
              <a:off x="4739674" y="2098466"/>
              <a:ext cx="245216" cy="263732"/>
            </a:xfrm>
            <a:prstGeom prst="ellipse">
              <a:avLst/>
            </a:prstGeom>
            <a:solidFill>
              <a:schemeClr val="bg1"/>
            </a:solidFill>
            <a:ln w="28575">
              <a:solidFill>
                <a:srgbClr val="3154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2060"/>
                  </a:solidFill>
                  <a:effectLst/>
                  <a:uLnTx/>
                  <a:uFillTx/>
                  <a:latin typeface="Segoe UI Semibold" panose="020B0702040204020203" pitchFamily="34" charset="0"/>
                  <a:cs typeface="Segoe UI Semibold" panose="020B0702040204020203" pitchFamily="34" charset="0"/>
                </a:rPr>
                <a:t>C</a:t>
              </a:r>
            </a:p>
          </p:txBody>
        </p:sp>
      </p:grpSp>
    </p:spTree>
    <p:extLst>
      <p:ext uri="{BB962C8B-B14F-4D97-AF65-F5344CB8AC3E}">
        <p14:creationId xmlns:p14="http://schemas.microsoft.com/office/powerpoint/2010/main" val="279478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445095C-F80B-4C86-B242-E727FF64E046}"/>
              </a:ext>
            </a:extLst>
          </p:cNvPr>
          <p:cNvSpPr>
            <a:spLocks noGrp="1"/>
          </p:cNvSpPr>
          <p:nvPr>
            <p:ph type="title"/>
          </p:nvPr>
        </p:nvSpPr>
        <p:spPr/>
        <p:txBody>
          <a:bodyPr/>
          <a:lstStyle/>
          <a:p>
            <a:r>
              <a:rPr lang="en-US" sz="3200">
                <a:latin typeface="Segoe UI Semibold (headings)"/>
              </a:rPr>
              <a:t>Financial benefit: Cloud transformation changes a Chief Financial Officer’s budgeting and P&amp;L management</a:t>
            </a:r>
          </a:p>
        </p:txBody>
      </p:sp>
      <p:sp>
        <p:nvSpPr>
          <p:cNvPr id="2" name="Rectangle 1">
            <a:extLst>
              <a:ext uri="{FF2B5EF4-FFF2-40B4-BE49-F238E27FC236}">
                <a16:creationId xmlns:a16="http://schemas.microsoft.com/office/drawing/2014/main" id="{5CB05808-FB65-4FB7-9FE9-5AB6A17C9833}"/>
              </a:ext>
            </a:extLst>
          </p:cNvPr>
          <p:cNvSpPr/>
          <p:nvPr/>
        </p:nvSpPr>
        <p:spPr>
          <a:xfrm>
            <a:off x="1839951" y="2160748"/>
            <a:ext cx="9894192" cy="523082"/>
          </a:xfrm>
          <a:prstGeom prst="rect">
            <a:avLst/>
          </a:prstGeom>
          <a:noFill/>
          <a:ln w="10795" cap="flat" cmpd="sng" algn="ctr">
            <a:noFill/>
            <a:prstDash val="solid"/>
          </a:ln>
          <a:effectLst/>
        </p:spPr>
        <p:txBody>
          <a:bodyPr spcFirstLastPara="0" vert="horz" wrap="square" lIns="0" tIns="45720" rIns="0" bIns="45720" numCol="1" spcCol="1270" anchor="t" anchorCtr="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1" i="0" strike="noStrike" kern="0" cap="none" spc="0" normalizeH="0" baseline="0" noProof="0">
                <a:ln>
                  <a:noFill/>
                </a:ln>
                <a:effectLst/>
                <a:uLnTx/>
                <a:uFillTx/>
                <a:latin typeface="Segoe UI Semibold" panose="020B0702040204020203" pitchFamily="34" charset="0"/>
                <a:cs typeface="Segoe UI Semibold" panose="020B0702040204020203" pitchFamily="34" charset="0"/>
              </a:rPr>
              <a:t>Budgeting: </a:t>
            </a:r>
            <a:r>
              <a:rPr kumimoji="0" lang="en-US" sz="2400" i="0" strike="noStrike" kern="0" cap="none" spc="0" normalizeH="0" baseline="0" noProof="0">
                <a:ln>
                  <a:noFill/>
                </a:ln>
                <a:effectLst/>
                <a:uLnTx/>
                <a:uFillTx/>
                <a:latin typeface="Segoe UI Semibold" panose="020B0702040204020203" pitchFamily="34" charset="0"/>
                <a:cs typeface="Segoe UI Semibold" panose="020B0702040204020203" pitchFamily="34" charset="0"/>
              </a:rPr>
              <a:t>shifts from capital to operating expense budgets</a:t>
            </a:r>
          </a:p>
        </p:txBody>
      </p:sp>
      <p:pic>
        <p:nvPicPr>
          <p:cNvPr id="5" name="Graphic 4" descr="Money">
            <a:extLst>
              <a:ext uri="{FF2B5EF4-FFF2-40B4-BE49-F238E27FC236}">
                <a16:creationId xmlns:a16="http://schemas.microsoft.com/office/drawing/2014/main" id="{9185C3BA-5A5E-43FD-8B59-48DC741FF01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857" y="1890731"/>
            <a:ext cx="914400" cy="914400"/>
          </a:xfrm>
          <a:prstGeom prst="rect">
            <a:avLst/>
          </a:prstGeom>
        </p:spPr>
      </p:pic>
      <p:pic>
        <p:nvPicPr>
          <p:cNvPr id="7" name="Graphic 6" descr="Binoculars">
            <a:extLst>
              <a:ext uri="{FF2B5EF4-FFF2-40B4-BE49-F238E27FC236}">
                <a16:creationId xmlns:a16="http://schemas.microsoft.com/office/drawing/2014/main" id="{767A49F8-EF1C-4898-A828-21BC5E0E7B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857" y="3482167"/>
            <a:ext cx="914400" cy="914400"/>
          </a:xfrm>
          <a:prstGeom prst="rect">
            <a:avLst/>
          </a:prstGeom>
        </p:spPr>
      </p:pic>
      <p:sp>
        <p:nvSpPr>
          <p:cNvPr id="12" name="Rectangle 11">
            <a:extLst>
              <a:ext uri="{FF2B5EF4-FFF2-40B4-BE49-F238E27FC236}">
                <a16:creationId xmlns:a16="http://schemas.microsoft.com/office/drawing/2014/main" id="{F4F96ED0-9E24-40B3-90DC-05E839D374D5}"/>
              </a:ext>
            </a:extLst>
          </p:cNvPr>
          <p:cNvSpPr/>
          <p:nvPr/>
        </p:nvSpPr>
        <p:spPr>
          <a:xfrm>
            <a:off x="1839951" y="3649082"/>
            <a:ext cx="9894192" cy="444240"/>
          </a:xfrm>
          <a:prstGeom prst="rect">
            <a:avLst/>
          </a:prstGeom>
          <a:noFill/>
          <a:ln w="10795" cap="flat" cmpd="sng" algn="ctr">
            <a:noFill/>
            <a:prstDash val="solid"/>
          </a:ln>
          <a:effectLst/>
        </p:spPr>
        <p:txBody>
          <a:bodyPr spcFirstLastPara="0" vert="horz" wrap="square" lIns="0" tIns="45720" rIns="0" bIns="45720" numCol="1" spcCol="1270" anchor="t" anchorCtr="0">
            <a:noAutofit/>
          </a:bodyPr>
          <a:lstStyle/>
          <a:p>
            <a:pPr>
              <a:defRPr/>
            </a:pPr>
            <a:r>
              <a:rPr lang="en-US" sz="2400" b="1" kern="0">
                <a:latin typeface="Segoe UI Semibold" panose="020B0702040204020203" pitchFamily="34" charset="0"/>
                <a:cs typeface="Segoe UI Semibold" panose="020B0702040204020203" pitchFamily="34" charset="0"/>
              </a:rPr>
              <a:t>Cost Management: </a:t>
            </a:r>
            <a:r>
              <a:rPr lang="en-US" sz="2400" kern="0">
                <a:latin typeface="Segoe UI Semibold" panose="020B0702040204020203" pitchFamily="34" charset="0"/>
                <a:cs typeface="Segoe UI Semibold" panose="020B0702040204020203" pitchFamily="34" charset="0"/>
              </a:rPr>
              <a:t>better ability to understand workload level costs</a:t>
            </a:r>
          </a:p>
        </p:txBody>
      </p:sp>
      <p:sp>
        <p:nvSpPr>
          <p:cNvPr id="16" name="Rectangle 15">
            <a:extLst>
              <a:ext uri="{FF2B5EF4-FFF2-40B4-BE49-F238E27FC236}">
                <a16:creationId xmlns:a16="http://schemas.microsoft.com/office/drawing/2014/main" id="{730BB6C0-098F-4060-AA3B-CE781265C62C}"/>
              </a:ext>
            </a:extLst>
          </p:cNvPr>
          <p:cNvSpPr/>
          <p:nvPr/>
        </p:nvSpPr>
        <p:spPr>
          <a:xfrm>
            <a:off x="1839951" y="4942064"/>
            <a:ext cx="9894192" cy="981195"/>
          </a:xfrm>
          <a:prstGeom prst="rect">
            <a:avLst/>
          </a:prstGeom>
          <a:noFill/>
          <a:ln w="10795" cap="flat" cmpd="sng" algn="ctr">
            <a:noFill/>
            <a:prstDash val="solid"/>
          </a:ln>
          <a:effectLst/>
        </p:spPr>
        <p:txBody>
          <a:bodyPr spcFirstLastPara="0" vert="horz" wrap="square" lIns="0" tIns="45720" rIns="0" bIns="45720" numCol="1" spcCol="1270" anchor="t" anchorCtr="0">
            <a:noAutofit/>
          </a:bodyPr>
          <a:lstStyle/>
          <a:p>
            <a:pPr>
              <a:defRPr/>
            </a:pPr>
            <a:r>
              <a:rPr kumimoji="0" lang="en-US" sz="2400" b="1" i="0" strike="noStrike" kern="0" cap="none" spc="0" normalizeH="0" baseline="0" noProof="0">
                <a:ln>
                  <a:noFill/>
                </a:ln>
                <a:effectLst/>
                <a:uLnTx/>
                <a:uFillTx/>
                <a:latin typeface="Segoe UI Semibold" panose="020B0702040204020203" pitchFamily="34" charset="0"/>
                <a:cs typeface="Segoe UI Semibold" panose="020B0702040204020203" pitchFamily="34" charset="0"/>
              </a:rPr>
              <a:t>Performance Management:</a:t>
            </a:r>
            <a:r>
              <a:rPr kumimoji="0" lang="en-US" sz="2400" i="0" strike="noStrike" kern="0" cap="none" spc="0" normalizeH="0" baseline="0" noProof="0">
                <a:ln>
                  <a:noFill/>
                </a:ln>
                <a:effectLst/>
                <a:uLnTx/>
                <a:uFillTx/>
                <a:latin typeface="Segoe UI Semibold" panose="020B0702040204020203" pitchFamily="34" charset="0"/>
                <a:cs typeface="Segoe UI Semibold" panose="020B0702040204020203" pitchFamily="34" charset="0"/>
              </a:rPr>
              <a:t> more predictability, better cash flow timing, but EBITDA considerations</a:t>
            </a:r>
          </a:p>
        </p:txBody>
      </p:sp>
      <p:pic>
        <p:nvPicPr>
          <p:cNvPr id="18" name="Graphic 17" descr="Upward trend">
            <a:extLst>
              <a:ext uri="{FF2B5EF4-FFF2-40B4-BE49-F238E27FC236}">
                <a16:creationId xmlns:a16="http://schemas.microsoft.com/office/drawing/2014/main" id="{680ED3DB-ADB2-4548-A2FF-991C03BCBA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7857" y="4863098"/>
            <a:ext cx="914400" cy="914400"/>
          </a:xfrm>
          <a:prstGeom prst="rect">
            <a:avLst/>
          </a:prstGeom>
        </p:spPr>
      </p:pic>
    </p:spTree>
    <p:extLst>
      <p:ext uri="{BB962C8B-B14F-4D97-AF65-F5344CB8AC3E}">
        <p14:creationId xmlns:p14="http://schemas.microsoft.com/office/powerpoint/2010/main" val="12153819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chart indicating the reduced agility of traditional IT infrastructure&#10;"/>
          <p:cNvSpPr/>
          <p:nvPr/>
        </p:nvSpPr>
        <p:spPr bwMode="auto">
          <a:xfrm>
            <a:off x="3080676" y="1354830"/>
            <a:ext cx="3745691" cy="51533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pc="-50">
              <a:gradFill>
                <a:gsLst>
                  <a:gs pos="0">
                    <a:schemeClr val="bg1"/>
                  </a:gs>
                  <a:gs pos="67000">
                    <a:schemeClr val="bg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1" name="Rectangle 10" descr="Chart indicating increased agility of the cloud"/>
          <p:cNvSpPr/>
          <p:nvPr/>
        </p:nvSpPr>
        <p:spPr bwMode="auto">
          <a:xfrm>
            <a:off x="6919343" y="1354830"/>
            <a:ext cx="3745691" cy="5153343"/>
          </a:xfrm>
          <a:prstGeom prst="rect">
            <a:avLst/>
          </a:prstGeom>
          <a:solidFill>
            <a:srgbClr val="002060"/>
          </a:solid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z="1836" spc="-50">
              <a:gradFill>
                <a:gsLst>
                  <a:gs pos="0">
                    <a:schemeClr val="tx1"/>
                  </a:gs>
                  <a:gs pos="67000">
                    <a:schemeClr val="tx1"/>
                  </a:gs>
                </a:gsLst>
                <a:lin ang="5400000" scaled="0"/>
              </a:gradFill>
              <a:ea typeface="Segoe UI" pitchFamily="34" charset="0"/>
              <a:cs typeface="Segoe UI" pitchFamily="34" charset="0"/>
            </a:endParaRPr>
          </a:p>
        </p:txBody>
      </p:sp>
      <p:sp>
        <p:nvSpPr>
          <p:cNvPr id="12" name="TextBox 11"/>
          <p:cNvSpPr txBox="1"/>
          <p:nvPr/>
        </p:nvSpPr>
        <p:spPr>
          <a:xfrm>
            <a:off x="3080676" y="1523217"/>
            <a:ext cx="3745691" cy="422423"/>
          </a:xfrm>
          <a:prstGeom prst="rect">
            <a:avLst/>
          </a:prstGeom>
          <a:noFill/>
        </p:spPr>
        <p:txBody>
          <a:bodyPr wrap="square" lIns="0" tIns="0" rIns="0" bIns="0" rtlCol="0" anchor="t" anchorCtr="0">
            <a:spAutoFit/>
          </a:bodyPr>
          <a:lstStyle/>
          <a:p>
            <a:pPr algn="ctr" fontAlgn="base">
              <a:spcBef>
                <a:spcPct val="0"/>
              </a:spcBef>
              <a:spcAft>
                <a:spcPct val="0"/>
              </a:spcAft>
            </a:pPr>
            <a:r>
              <a:rPr lang="en-US" sz="2745" b="1">
                <a:gradFill>
                  <a:gsLst>
                    <a:gs pos="0">
                      <a:schemeClr val="bg1"/>
                    </a:gs>
                    <a:gs pos="67000">
                      <a:schemeClr val="bg1"/>
                    </a:gs>
                  </a:gsLst>
                  <a:lin ang="5400000" scaled="0"/>
                </a:gradFill>
                <a:latin typeface="Segoe UI Semibold" panose="020B0702040204020203" pitchFamily="34" charset="0"/>
                <a:cs typeface="Segoe UI Semibold" panose="020B0702040204020203" pitchFamily="34" charset="0"/>
              </a:rPr>
              <a:t>Traditional IT</a:t>
            </a:r>
          </a:p>
        </p:txBody>
      </p:sp>
      <p:sp>
        <p:nvSpPr>
          <p:cNvPr id="13" name="TextBox 12"/>
          <p:cNvSpPr txBox="1"/>
          <p:nvPr/>
        </p:nvSpPr>
        <p:spPr>
          <a:xfrm>
            <a:off x="6919343" y="1523217"/>
            <a:ext cx="3745691" cy="422423"/>
          </a:xfrm>
          <a:prstGeom prst="rect">
            <a:avLst/>
          </a:prstGeom>
          <a:noFill/>
        </p:spPr>
        <p:txBody>
          <a:bodyPr wrap="square" lIns="0" tIns="0" rIns="0" bIns="0" rtlCol="0" anchor="t" anchorCtr="0">
            <a:spAutoFit/>
          </a:bodyPr>
          <a:lstStyle/>
          <a:p>
            <a:pPr algn="ctr" fontAlgn="base">
              <a:spcBef>
                <a:spcPct val="0"/>
              </a:spcBef>
              <a:spcAft>
                <a:spcPct val="0"/>
              </a:spcAft>
            </a:pPr>
            <a:r>
              <a:rPr lang="en-US" sz="2745" b="1">
                <a:gradFill>
                  <a:gsLst>
                    <a:gs pos="0">
                      <a:schemeClr val="bg1"/>
                    </a:gs>
                    <a:gs pos="67000">
                      <a:schemeClr val="bg1"/>
                    </a:gs>
                  </a:gsLst>
                  <a:lin ang="5400000" scaled="0"/>
                </a:gradFill>
                <a:latin typeface="Segoe UI Semibold" panose="020B0702040204020203" pitchFamily="34" charset="0"/>
                <a:cs typeface="Segoe UI Semibold" panose="020B0702040204020203" pitchFamily="34" charset="0"/>
              </a:rPr>
              <a:t>Cloud supported</a:t>
            </a:r>
          </a:p>
        </p:txBody>
      </p:sp>
      <p:sp>
        <p:nvSpPr>
          <p:cNvPr id="14" name="Rectangle 13" descr="calendar icon"/>
          <p:cNvSpPr/>
          <p:nvPr/>
        </p:nvSpPr>
        <p:spPr bwMode="auto">
          <a:xfrm>
            <a:off x="3162775" y="216333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sp>
        <p:nvSpPr>
          <p:cNvPr id="18" name="Rectangle 17" descr="clock icon"/>
          <p:cNvSpPr/>
          <p:nvPr/>
        </p:nvSpPr>
        <p:spPr bwMode="auto">
          <a:xfrm>
            <a:off x="6984511" y="216333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sp>
        <p:nvSpPr>
          <p:cNvPr id="19" name="Rectangle 18" descr="CPU icon"/>
          <p:cNvSpPr/>
          <p:nvPr/>
        </p:nvSpPr>
        <p:spPr bwMode="auto">
          <a:xfrm>
            <a:off x="6984511" y="360898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sp>
        <p:nvSpPr>
          <p:cNvPr id="20" name="Rectangle 19" descr="Cloud icon"/>
          <p:cNvSpPr/>
          <p:nvPr/>
        </p:nvSpPr>
        <p:spPr bwMode="auto">
          <a:xfrm>
            <a:off x="6984511" y="505463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sp>
        <p:nvSpPr>
          <p:cNvPr id="21" name="Rectangle 20"/>
          <p:cNvSpPr/>
          <p:nvPr/>
        </p:nvSpPr>
        <p:spPr bwMode="auto">
          <a:xfrm>
            <a:off x="1375872" y="2163335"/>
            <a:ext cx="1601216" cy="13606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defTabSz="913748" fontAlgn="base">
              <a:spcBef>
                <a:spcPct val="0"/>
              </a:spcBef>
              <a:spcAft>
                <a:spcPct val="0"/>
              </a:spcAft>
            </a:pPr>
            <a:r>
              <a:rPr lang="en-US" sz="2400" spc="-50">
                <a:gradFill>
                  <a:gsLst>
                    <a:gs pos="0">
                      <a:schemeClr val="tx1"/>
                    </a:gs>
                    <a:gs pos="6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Time to provision</a:t>
            </a:r>
          </a:p>
        </p:txBody>
      </p:sp>
      <p:sp>
        <p:nvSpPr>
          <p:cNvPr id="22" name="Rectangle 21"/>
          <p:cNvSpPr/>
          <p:nvPr/>
        </p:nvSpPr>
        <p:spPr bwMode="auto">
          <a:xfrm>
            <a:off x="1375872" y="3608985"/>
            <a:ext cx="1601216" cy="13606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defTabSz="913748" fontAlgn="base">
              <a:spcBef>
                <a:spcPct val="0"/>
              </a:spcBef>
              <a:spcAft>
                <a:spcPct val="0"/>
              </a:spcAft>
            </a:pPr>
            <a:r>
              <a:rPr lang="en-US" sz="2400" spc="-50">
                <a:gradFill>
                  <a:gsLst>
                    <a:gs pos="0">
                      <a:schemeClr val="tx1"/>
                    </a:gs>
                    <a:gs pos="6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Hardware usage</a:t>
            </a:r>
          </a:p>
        </p:txBody>
      </p:sp>
      <p:sp>
        <p:nvSpPr>
          <p:cNvPr id="25" name="Rectangle 24"/>
          <p:cNvSpPr/>
          <p:nvPr/>
        </p:nvSpPr>
        <p:spPr bwMode="auto">
          <a:xfrm>
            <a:off x="1375872" y="5054635"/>
            <a:ext cx="1601216" cy="136062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b" anchorCtr="0" forceAA="0" compatLnSpc="1">
            <a:prstTxWarp prst="textNoShape">
              <a:avLst/>
            </a:prstTxWarp>
            <a:noAutofit/>
          </a:bodyPr>
          <a:lstStyle/>
          <a:p>
            <a:pPr defTabSz="913748" fontAlgn="base">
              <a:spcBef>
                <a:spcPct val="0"/>
              </a:spcBef>
              <a:spcAft>
                <a:spcPct val="0"/>
              </a:spcAft>
            </a:pPr>
            <a:r>
              <a:rPr lang="en-US" sz="2400" spc="-50">
                <a:gradFill>
                  <a:gsLst>
                    <a:gs pos="0">
                      <a:schemeClr val="tx1"/>
                    </a:gs>
                    <a:gs pos="6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Location</a:t>
            </a:r>
            <a:endParaRPr lang="en-US" sz="2000" spc="-50">
              <a:gradFill>
                <a:gsLst>
                  <a:gs pos="0">
                    <a:schemeClr val="tx1"/>
                  </a:gs>
                  <a:gs pos="6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descr="Icon of CPU and clock&#10;"/>
          <p:cNvSpPr/>
          <p:nvPr/>
        </p:nvSpPr>
        <p:spPr bwMode="auto">
          <a:xfrm>
            <a:off x="3162775" y="360898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1598AAF7-E70B-457D-B42F-A333D350986D}"/>
              </a:ext>
              <a:ext uri="{C183D7F6-B498-43B3-948B-1728B52AA6E4}">
                <adec:decorative xmlns:adec="http://schemas.microsoft.com/office/drawing/2017/decorative" val="1"/>
              </a:ext>
            </a:extLst>
          </p:cNvPr>
          <p:cNvGrpSpPr/>
          <p:nvPr/>
        </p:nvGrpSpPr>
        <p:grpSpPr>
          <a:xfrm>
            <a:off x="3594508" y="2416173"/>
            <a:ext cx="6726195" cy="800296"/>
            <a:chOff x="2602754" y="3836029"/>
            <a:chExt cx="6726195" cy="800296"/>
          </a:xfrm>
        </p:grpSpPr>
        <p:grpSp>
          <p:nvGrpSpPr>
            <p:cNvPr id="26" name="Group 223"/>
            <p:cNvGrpSpPr>
              <a:grpSpLocks noChangeAspect="1"/>
            </p:cNvGrpSpPr>
            <p:nvPr/>
          </p:nvGrpSpPr>
          <p:grpSpPr bwMode="auto">
            <a:xfrm>
              <a:off x="6270241" y="4000909"/>
              <a:ext cx="644037" cy="635416"/>
              <a:chOff x="-912" y="-2774"/>
              <a:chExt cx="1046" cy="1032"/>
            </a:xfrm>
            <a:solidFill>
              <a:schemeClr val="accent1"/>
            </a:solidFill>
          </p:grpSpPr>
          <p:sp>
            <p:nvSpPr>
              <p:cNvPr id="27" name="Freeform 224"/>
              <p:cNvSpPr>
                <a:spLocks noEditPoints="1"/>
              </p:cNvSpPr>
              <p:nvPr/>
            </p:nvSpPr>
            <p:spPr bwMode="auto">
              <a:xfrm>
                <a:off x="-912" y="-2774"/>
                <a:ext cx="1046" cy="1032"/>
              </a:xfrm>
              <a:custGeom>
                <a:avLst/>
                <a:gdLst>
                  <a:gd name="T0" fmla="*/ 38 w 76"/>
                  <a:gd name="T1" fmla="*/ 75 h 75"/>
                  <a:gd name="T2" fmla="*/ 0 w 76"/>
                  <a:gd name="T3" fmla="*/ 38 h 75"/>
                  <a:gd name="T4" fmla="*/ 38 w 76"/>
                  <a:gd name="T5" fmla="*/ 0 h 75"/>
                  <a:gd name="T6" fmla="*/ 76 w 76"/>
                  <a:gd name="T7" fmla="*/ 38 h 75"/>
                  <a:gd name="T8" fmla="*/ 38 w 76"/>
                  <a:gd name="T9" fmla="*/ 75 h 75"/>
                  <a:gd name="T10" fmla="*/ 38 w 76"/>
                  <a:gd name="T11" fmla="*/ 66 h 75"/>
                  <a:gd name="T12" fmla="*/ 66 w 76"/>
                  <a:gd name="T13" fmla="*/ 38 h 75"/>
                  <a:gd name="T14" fmla="*/ 38 w 76"/>
                  <a:gd name="T15" fmla="*/ 9 h 75"/>
                  <a:gd name="T16" fmla="*/ 10 w 76"/>
                  <a:gd name="T17" fmla="*/ 38 h 75"/>
                  <a:gd name="T18" fmla="*/ 38 w 76"/>
                  <a:gd name="T19"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75">
                    <a:moveTo>
                      <a:pt x="38" y="75"/>
                    </a:moveTo>
                    <a:cubicBezTo>
                      <a:pt x="17" y="75"/>
                      <a:pt x="0" y="58"/>
                      <a:pt x="0" y="38"/>
                    </a:cubicBezTo>
                    <a:cubicBezTo>
                      <a:pt x="0" y="17"/>
                      <a:pt x="17" y="0"/>
                      <a:pt x="38" y="0"/>
                    </a:cubicBezTo>
                    <a:cubicBezTo>
                      <a:pt x="59" y="0"/>
                      <a:pt x="76" y="17"/>
                      <a:pt x="76" y="38"/>
                    </a:cubicBezTo>
                    <a:cubicBezTo>
                      <a:pt x="76" y="58"/>
                      <a:pt x="59" y="75"/>
                      <a:pt x="38" y="75"/>
                    </a:cubicBezTo>
                    <a:close/>
                    <a:moveTo>
                      <a:pt x="38" y="66"/>
                    </a:moveTo>
                    <a:cubicBezTo>
                      <a:pt x="54" y="66"/>
                      <a:pt x="66" y="53"/>
                      <a:pt x="66" y="38"/>
                    </a:cubicBezTo>
                    <a:cubicBezTo>
                      <a:pt x="66" y="22"/>
                      <a:pt x="54" y="9"/>
                      <a:pt x="38" y="9"/>
                    </a:cubicBezTo>
                    <a:cubicBezTo>
                      <a:pt x="22" y="9"/>
                      <a:pt x="10" y="22"/>
                      <a:pt x="10" y="38"/>
                    </a:cubicBezTo>
                    <a:cubicBezTo>
                      <a:pt x="10" y="53"/>
                      <a:pt x="22" y="66"/>
                      <a:pt x="38" y="66"/>
                    </a:cubicBezTo>
                    <a:close/>
                  </a:path>
                </a:pathLst>
              </a:custGeom>
              <a:solidFill>
                <a:srgbClr val="0020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sp>
            <p:nvSpPr>
              <p:cNvPr id="28" name="Freeform 225"/>
              <p:cNvSpPr>
                <a:spLocks/>
              </p:cNvSpPr>
              <p:nvPr/>
            </p:nvSpPr>
            <p:spPr bwMode="auto">
              <a:xfrm>
                <a:off x="-444" y="-2554"/>
                <a:ext cx="344" cy="371"/>
              </a:xfrm>
              <a:custGeom>
                <a:avLst/>
                <a:gdLst>
                  <a:gd name="T0" fmla="*/ 4 w 25"/>
                  <a:gd name="T1" fmla="*/ 27 h 27"/>
                  <a:gd name="T2" fmla="*/ 2 w 25"/>
                  <a:gd name="T3" fmla="*/ 26 h 27"/>
                  <a:gd name="T4" fmla="*/ 0 w 25"/>
                  <a:gd name="T5" fmla="*/ 24 h 27"/>
                  <a:gd name="T6" fmla="*/ 0 w 25"/>
                  <a:gd name="T7" fmla="*/ 3 h 27"/>
                  <a:gd name="T8" fmla="*/ 3 w 25"/>
                  <a:gd name="T9" fmla="*/ 0 h 27"/>
                  <a:gd name="T10" fmla="*/ 6 w 25"/>
                  <a:gd name="T11" fmla="*/ 3 h 27"/>
                  <a:gd name="T12" fmla="*/ 6 w 25"/>
                  <a:gd name="T13" fmla="*/ 3 h 27"/>
                  <a:gd name="T14" fmla="*/ 6 w 25"/>
                  <a:gd name="T15" fmla="*/ 20 h 27"/>
                  <a:gd name="T16" fmla="*/ 20 w 25"/>
                  <a:gd name="T17" fmla="*/ 13 h 27"/>
                  <a:gd name="T18" fmla="*/ 24 w 25"/>
                  <a:gd name="T19" fmla="*/ 14 h 27"/>
                  <a:gd name="T20" fmla="*/ 24 w 25"/>
                  <a:gd name="T21" fmla="*/ 14 h 27"/>
                  <a:gd name="T22" fmla="*/ 23 w 25"/>
                  <a:gd name="T23" fmla="*/ 18 h 27"/>
                  <a:gd name="T24" fmla="*/ 23 w 25"/>
                  <a:gd name="T25" fmla="*/ 18 h 27"/>
                  <a:gd name="T26" fmla="*/ 4 w 25"/>
                  <a:gd name="T2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7">
                    <a:moveTo>
                      <a:pt x="4" y="27"/>
                    </a:moveTo>
                    <a:cubicBezTo>
                      <a:pt x="3" y="27"/>
                      <a:pt x="2" y="27"/>
                      <a:pt x="2" y="26"/>
                    </a:cubicBezTo>
                    <a:cubicBezTo>
                      <a:pt x="1" y="26"/>
                      <a:pt x="0" y="25"/>
                      <a:pt x="0" y="24"/>
                    </a:cubicBezTo>
                    <a:cubicBezTo>
                      <a:pt x="0" y="3"/>
                      <a:pt x="0" y="3"/>
                      <a:pt x="0" y="3"/>
                    </a:cubicBezTo>
                    <a:cubicBezTo>
                      <a:pt x="0" y="1"/>
                      <a:pt x="1" y="0"/>
                      <a:pt x="3" y="0"/>
                    </a:cubicBezTo>
                    <a:cubicBezTo>
                      <a:pt x="5" y="0"/>
                      <a:pt x="6" y="1"/>
                      <a:pt x="6" y="3"/>
                    </a:cubicBezTo>
                    <a:cubicBezTo>
                      <a:pt x="6" y="3"/>
                      <a:pt x="6" y="3"/>
                      <a:pt x="6" y="3"/>
                    </a:cubicBezTo>
                    <a:cubicBezTo>
                      <a:pt x="6" y="20"/>
                      <a:pt x="6" y="20"/>
                      <a:pt x="6" y="20"/>
                    </a:cubicBezTo>
                    <a:cubicBezTo>
                      <a:pt x="20" y="13"/>
                      <a:pt x="20" y="13"/>
                      <a:pt x="20" y="13"/>
                    </a:cubicBezTo>
                    <a:cubicBezTo>
                      <a:pt x="22" y="12"/>
                      <a:pt x="23" y="13"/>
                      <a:pt x="24" y="14"/>
                    </a:cubicBezTo>
                    <a:cubicBezTo>
                      <a:pt x="24" y="14"/>
                      <a:pt x="24" y="14"/>
                      <a:pt x="24" y="14"/>
                    </a:cubicBezTo>
                    <a:cubicBezTo>
                      <a:pt x="25" y="15"/>
                      <a:pt x="24" y="17"/>
                      <a:pt x="23" y="18"/>
                    </a:cubicBezTo>
                    <a:cubicBezTo>
                      <a:pt x="23" y="18"/>
                      <a:pt x="23" y="18"/>
                      <a:pt x="23" y="18"/>
                    </a:cubicBezTo>
                    <a:lnTo>
                      <a:pt x="4" y="27"/>
                    </a:lnTo>
                    <a:close/>
                  </a:path>
                </a:pathLst>
              </a:custGeom>
              <a:solidFill>
                <a:srgbClr val="0020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sp>
          <p:nvSpPr>
            <p:cNvPr id="31" name="Freeform 73"/>
            <p:cNvSpPr>
              <a:spLocks noEditPoints="1"/>
            </p:cNvSpPr>
            <p:nvPr/>
          </p:nvSpPr>
          <p:spPr bwMode="black">
            <a:xfrm>
              <a:off x="2602754" y="3947213"/>
              <a:ext cx="639581" cy="628472"/>
            </a:xfrm>
            <a:custGeom>
              <a:avLst/>
              <a:gdLst>
                <a:gd name="T0" fmla="*/ 1204 w 1204"/>
                <a:gd name="T1" fmla="*/ 132 h 1186"/>
                <a:gd name="T2" fmla="*/ 164 w 1204"/>
                <a:gd name="T3" fmla="*/ 132 h 1186"/>
                <a:gd name="T4" fmla="*/ 240 w 1204"/>
                <a:gd name="T5" fmla="*/ 132 h 1186"/>
                <a:gd name="T6" fmla="*/ 354 w 1204"/>
                <a:gd name="T7" fmla="*/ 119 h 1186"/>
                <a:gd name="T8" fmla="*/ 431 w 1204"/>
                <a:gd name="T9" fmla="*/ 80 h 1186"/>
                <a:gd name="T10" fmla="*/ 507 w 1204"/>
                <a:gd name="T11" fmla="*/ 119 h 1186"/>
                <a:gd name="T12" fmla="*/ 622 w 1204"/>
                <a:gd name="T13" fmla="*/ 132 h 1186"/>
                <a:gd name="T14" fmla="*/ 697 w 1204"/>
                <a:gd name="T15" fmla="*/ 132 h 1186"/>
                <a:gd name="T16" fmla="*/ 811 w 1204"/>
                <a:gd name="T17" fmla="*/ 119 h 1186"/>
                <a:gd name="T18" fmla="*/ 887 w 1204"/>
                <a:gd name="T19" fmla="*/ 80 h 1186"/>
                <a:gd name="T20" fmla="*/ 964 w 1204"/>
                <a:gd name="T21" fmla="*/ 119 h 1186"/>
                <a:gd name="T22" fmla="*/ 1040 w 1204"/>
                <a:gd name="T23" fmla="*/ 132 h 1186"/>
                <a:gd name="T24" fmla="*/ 915 w 1204"/>
                <a:gd name="T25" fmla="*/ 960 h 1186"/>
                <a:gd name="T26" fmla="*/ 1134 w 1204"/>
                <a:gd name="T27" fmla="*/ 960 h 1186"/>
                <a:gd name="T28" fmla="*/ 944 w 1204"/>
                <a:gd name="T29" fmla="*/ 960 h 1186"/>
                <a:gd name="T30" fmla="*/ 506 w 1204"/>
                <a:gd name="T31" fmla="*/ 988 h 1186"/>
                <a:gd name="T32" fmla="*/ 289 w 1204"/>
                <a:gd name="T33" fmla="*/ 988 h 1186"/>
                <a:gd name="T34" fmla="*/ 479 w 1204"/>
                <a:gd name="T35" fmla="*/ 988 h 1186"/>
                <a:gd name="T36" fmla="*/ 725 w 1204"/>
                <a:gd name="T37" fmla="*/ 988 h 1186"/>
                <a:gd name="T38" fmla="*/ 506 w 1204"/>
                <a:gd name="T39" fmla="*/ 799 h 1186"/>
                <a:gd name="T40" fmla="*/ 697 w 1204"/>
                <a:gd name="T41" fmla="*/ 799 h 1186"/>
                <a:gd name="T42" fmla="*/ 479 w 1204"/>
                <a:gd name="T43" fmla="*/ 960 h 1186"/>
                <a:gd name="T44" fmla="*/ 70 w 1204"/>
                <a:gd name="T45" fmla="*/ 799 h 1186"/>
                <a:gd name="T46" fmla="*/ 261 w 1204"/>
                <a:gd name="T47" fmla="*/ 799 h 1186"/>
                <a:gd name="T48" fmla="*/ 261 w 1204"/>
                <a:gd name="T49" fmla="*/ 988 h 1186"/>
                <a:gd name="T50" fmla="*/ 1134 w 1204"/>
                <a:gd name="T51" fmla="*/ 988 h 1186"/>
                <a:gd name="T52" fmla="*/ 1134 w 1204"/>
                <a:gd name="T53" fmla="*/ 1130 h 1186"/>
                <a:gd name="T54" fmla="*/ 1134 w 1204"/>
                <a:gd name="T55" fmla="*/ 771 h 1186"/>
                <a:gd name="T56" fmla="*/ 725 w 1204"/>
                <a:gd name="T57" fmla="*/ 610 h 1186"/>
                <a:gd name="T58" fmla="*/ 915 w 1204"/>
                <a:gd name="T59" fmla="*/ 610 h 1186"/>
                <a:gd name="T60" fmla="*/ 697 w 1204"/>
                <a:gd name="T61" fmla="*/ 771 h 1186"/>
                <a:gd name="T62" fmla="*/ 289 w 1204"/>
                <a:gd name="T63" fmla="*/ 610 h 1186"/>
                <a:gd name="T64" fmla="*/ 479 w 1204"/>
                <a:gd name="T65" fmla="*/ 610 h 1186"/>
                <a:gd name="T66" fmla="*/ 261 w 1204"/>
                <a:gd name="T67" fmla="*/ 771 h 1186"/>
                <a:gd name="T68" fmla="*/ 944 w 1204"/>
                <a:gd name="T69" fmla="*/ 423 h 1186"/>
                <a:gd name="T70" fmla="*/ 1134 w 1204"/>
                <a:gd name="T71" fmla="*/ 423 h 1186"/>
                <a:gd name="T72" fmla="*/ 915 w 1204"/>
                <a:gd name="T73" fmla="*/ 582 h 1186"/>
                <a:gd name="T74" fmla="*/ 506 w 1204"/>
                <a:gd name="T75" fmla="*/ 423 h 1186"/>
                <a:gd name="T76" fmla="*/ 697 w 1204"/>
                <a:gd name="T77" fmla="*/ 423 h 1186"/>
                <a:gd name="T78" fmla="*/ 479 w 1204"/>
                <a:gd name="T79" fmla="*/ 582 h 1186"/>
                <a:gd name="T80" fmla="*/ 70 w 1204"/>
                <a:gd name="T81" fmla="*/ 423 h 1186"/>
                <a:gd name="T82" fmla="*/ 261 w 1204"/>
                <a:gd name="T83" fmla="*/ 423 h 1186"/>
                <a:gd name="T84" fmla="*/ 964 w 1204"/>
                <a:gd name="T85" fmla="*/ 213 h 1186"/>
                <a:gd name="T86" fmla="*/ 887 w 1204"/>
                <a:gd name="T87" fmla="*/ 251 h 1186"/>
                <a:gd name="T88" fmla="*/ 811 w 1204"/>
                <a:gd name="T89" fmla="*/ 213 h 1186"/>
                <a:gd name="T90" fmla="*/ 697 w 1204"/>
                <a:gd name="T91" fmla="*/ 188 h 1186"/>
                <a:gd name="T92" fmla="*/ 622 w 1204"/>
                <a:gd name="T93" fmla="*/ 188 h 1186"/>
                <a:gd name="T94" fmla="*/ 507 w 1204"/>
                <a:gd name="T95" fmla="*/ 213 h 1186"/>
                <a:gd name="T96" fmla="*/ 431 w 1204"/>
                <a:gd name="T97" fmla="*/ 251 h 1186"/>
                <a:gd name="T98" fmla="*/ 354 w 1204"/>
                <a:gd name="T99" fmla="*/ 213 h 1186"/>
                <a:gd name="T100" fmla="*/ 240 w 1204"/>
                <a:gd name="T101" fmla="*/ 188 h 1186"/>
                <a:gd name="T102" fmla="*/ 164 w 1204"/>
                <a:gd name="T103" fmla="*/ 188 h 1186"/>
                <a:gd name="T104" fmla="*/ 1148 w 1204"/>
                <a:gd name="T105" fmla="*/ 188 h 1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4" h="1186">
                  <a:moveTo>
                    <a:pt x="923" y="0"/>
                  </a:moveTo>
                  <a:cubicBezTo>
                    <a:pt x="923" y="0"/>
                    <a:pt x="923" y="0"/>
                    <a:pt x="923" y="0"/>
                  </a:cubicBezTo>
                  <a:moveTo>
                    <a:pt x="1040" y="132"/>
                  </a:moveTo>
                  <a:cubicBezTo>
                    <a:pt x="1204" y="132"/>
                    <a:pt x="1204" y="132"/>
                    <a:pt x="1204" y="132"/>
                  </a:cubicBezTo>
                  <a:cubicBezTo>
                    <a:pt x="1204" y="1186"/>
                    <a:pt x="1204" y="1186"/>
                    <a:pt x="1204" y="1186"/>
                  </a:cubicBezTo>
                  <a:cubicBezTo>
                    <a:pt x="0" y="1186"/>
                    <a:pt x="0" y="1186"/>
                    <a:pt x="0" y="1186"/>
                  </a:cubicBezTo>
                  <a:cubicBezTo>
                    <a:pt x="0" y="132"/>
                    <a:pt x="0" y="132"/>
                    <a:pt x="0" y="132"/>
                  </a:cubicBezTo>
                  <a:cubicBezTo>
                    <a:pt x="164" y="132"/>
                    <a:pt x="164" y="132"/>
                    <a:pt x="164" y="132"/>
                  </a:cubicBezTo>
                  <a:cubicBezTo>
                    <a:pt x="164" y="119"/>
                    <a:pt x="164" y="119"/>
                    <a:pt x="164" y="119"/>
                  </a:cubicBezTo>
                  <a:cubicBezTo>
                    <a:pt x="164" y="97"/>
                    <a:pt x="181" y="80"/>
                    <a:pt x="201" y="80"/>
                  </a:cubicBezTo>
                  <a:cubicBezTo>
                    <a:pt x="223" y="80"/>
                    <a:pt x="240" y="97"/>
                    <a:pt x="240" y="119"/>
                  </a:cubicBezTo>
                  <a:cubicBezTo>
                    <a:pt x="240" y="132"/>
                    <a:pt x="240" y="132"/>
                    <a:pt x="240" y="132"/>
                  </a:cubicBezTo>
                  <a:cubicBezTo>
                    <a:pt x="278" y="132"/>
                    <a:pt x="278" y="132"/>
                    <a:pt x="278" y="132"/>
                  </a:cubicBezTo>
                  <a:cubicBezTo>
                    <a:pt x="278" y="119"/>
                    <a:pt x="278" y="119"/>
                    <a:pt x="278" y="119"/>
                  </a:cubicBezTo>
                  <a:cubicBezTo>
                    <a:pt x="278" y="97"/>
                    <a:pt x="295" y="80"/>
                    <a:pt x="316" y="80"/>
                  </a:cubicBezTo>
                  <a:cubicBezTo>
                    <a:pt x="337" y="80"/>
                    <a:pt x="354" y="97"/>
                    <a:pt x="354" y="119"/>
                  </a:cubicBezTo>
                  <a:cubicBezTo>
                    <a:pt x="354" y="132"/>
                    <a:pt x="354" y="132"/>
                    <a:pt x="354" y="132"/>
                  </a:cubicBezTo>
                  <a:cubicBezTo>
                    <a:pt x="392" y="132"/>
                    <a:pt x="392" y="132"/>
                    <a:pt x="392" y="132"/>
                  </a:cubicBezTo>
                  <a:cubicBezTo>
                    <a:pt x="392" y="119"/>
                    <a:pt x="392" y="119"/>
                    <a:pt x="392" y="119"/>
                  </a:cubicBezTo>
                  <a:cubicBezTo>
                    <a:pt x="392" y="97"/>
                    <a:pt x="409" y="80"/>
                    <a:pt x="431" y="80"/>
                  </a:cubicBezTo>
                  <a:cubicBezTo>
                    <a:pt x="451" y="80"/>
                    <a:pt x="469" y="97"/>
                    <a:pt x="469" y="119"/>
                  </a:cubicBezTo>
                  <a:cubicBezTo>
                    <a:pt x="469" y="132"/>
                    <a:pt x="469" y="132"/>
                    <a:pt x="469" y="132"/>
                  </a:cubicBezTo>
                  <a:cubicBezTo>
                    <a:pt x="507" y="132"/>
                    <a:pt x="507" y="132"/>
                    <a:pt x="507" y="132"/>
                  </a:cubicBezTo>
                  <a:cubicBezTo>
                    <a:pt x="507" y="119"/>
                    <a:pt x="507" y="119"/>
                    <a:pt x="507" y="119"/>
                  </a:cubicBezTo>
                  <a:cubicBezTo>
                    <a:pt x="507" y="97"/>
                    <a:pt x="524" y="80"/>
                    <a:pt x="545" y="80"/>
                  </a:cubicBezTo>
                  <a:cubicBezTo>
                    <a:pt x="565" y="80"/>
                    <a:pt x="583" y="97"/>
                    <a:pt x="583" y="119"/>
                  </a:cubicBezTo>
                  <a:cubicBezTo>
                    <a:pt x="583" y="132"/>
                    <a:pt x="583" y="132"/>
                    <a:pt x="583" y="132"/>
                  </a:cubicBezTo>
                  <a:cubicBezTo>
                    <a:pt x="622" y="132"/>
                    <a:pt x="622" y="132"/>
                    <a:pt x="622" y="132"/>
                  </a:cubicBezTo>
                  <a:cubicBezTo>
                    <a:pt x="622" y="119"/>
                    <a:pt x="622" y="119"/>
                    <a:pt x="622" y="119"/>
                  </a:cubicBezTo>
                  <a:cubicBezTo>
                    <a:pt x="622" y="97"/>
                    <a:pt x="638" y="80"/>
                    <a:pt x="659" y="80"/>
                  </a:cubicBezTo>
                  <a:cubicBezTo>
                    <a:pt x="681" y="80"/>
                    <a:pt x="697" y="97"/>
                    <a:pt x="697" y="119"/>
                  </a:cubicBezTo>
                  <a:cubicBezTo>
                    <a:pt x="697" y="132"/>
                    <a:pt x="697" y="132"/>
                    <a:pt x="697" y="132"/>
                  </a:cubicBezTo>
                  <a:cubicBezTo>
                    <a:pt x="736" y="132"/>
                    <a:pt x="736" y="132"/>
                    <a:pt x="736" y="132"/>
                  </a:cubicBezTo>
                  <a:cubicBezTo>
                    <a:pt x="736" y="119"/>
                    <a:pt x="736" y="119"/>
                    <a:pt x="736" y="119"/>
                  </a:cubicBezTo>
                  <a:cubicBezTo>
                    <a:pt x="736" y="97"/>
                    <a:pt x="753" y="80"/>
                    <a:pt x="773" y="80"/>
                  </a:cubicBezTo>
                  <a:cubicBezTo>
                    <a:pt x="795" y="80"/>
                    <a:pt x="811" y="97"/>
                    <a:pt x="811" y="119"/>
                  </a:cubicBezTo>
                  <a:cubicBezTo>
                    <a:pt x="811" y="132"/>
                    <a:pt x="811" y="132"/>
                    <a:pt x="811" y="132"/>
                  </a:cubicBezTo>
                  <a:cubicBezTo>
                    <a:pt x="850" y="132"/>
                    <a:pt x="850" y="132"/>
                    <a:pt x="850" y="132"/>
                  </a:cubicBezTo>
                  <a:cubicBezTo>
                    <a:pt x="850" y="119"/>
                    <a:pt x="850" y="119"/>
                    <a:pt x="850" y="119"/>
                  </a:cubicBezTo>
                  <a:cubicBezTo>
                    <a:pt x="850" y="97"/>
                    <a:pt x="867" y="80"/>
                    <a:pt x="887" y="80"/>
                  </a:cubicBezTo>
                  <a:cubicBezTo>
                    <a:pt x="909" y="80"/>
                    <a:pt x="926" y="97"/>
                    <a:pt x="926" y="119"/>
                  </a:cubicBezTo>
                  <a:cubicBezTo>
                    <a:pt x="926" y="132"/>
                    <a:pt x="926" y="132"/>
                    <a:pt x="926" y="132"/>
                  </a:cubicBezTo>
                  <a:cubicBezTo>
                    <a:pt x="964" y="132"/>
                    <a:pt x="964" y="132"/>
                    <a:pt x="964" y="132"/>
                  </a:cubicBezTo>
                  <a:cubicBezTo>
                    <a:pt x="964" y="119"/>
                    <a:pt x="964" y="119"/>
                    <a:pt x="964" y="119"/>
                  </a:cubicBezTo>
                  <a:cubicBezTo>
                    <a:pt x="964" y="97"/>
                    <a:pt x="981" y="80"/>
                    <a:pt x="1003" y="80"/>
                  </a:cubicBezTo>
                  <a:cubicBezTo>
                    <a:pt x="1023" y="80"/>
                    <a:pt x="1040" y="97"/>
                    <a:pt x="1040" y="119"/>
                  </a:cubicBezTo>
                  <a:cubicBezTo>
                    <a:pt x="1040" y="132"/>
                    <a:pt x="1040" y="132"/>
                    <a:pt x="1040" y="132"/>
                  </a:cubicBezTo>
                  <a:cubicBezTo>
                    <a:pt x="1040" y="132"/>
                    <a:pt x="1040" y="132"/>
                    <a:pt x="1040" y="132"/>
                  </a:cubicBezTo>
                  <a:close/>
                  <a:moveTo>
                    <a:pt x="915" y="799"/>
                  </a:moveTo>
                  <a:cubicBezTo>
                    <a:pt x="725" y="799"/>
                    <a:pt x="725" y="799"/>
                    <a:pt x="725" y="799"/>
                  </a:cubicBezTo>
                  <a:cubicBezTo>
                    <a:pt x="725" y="960"/>
                    <a:pt x="725" y="960"/>
                    <a:pt x="725" y="960"/>
                  </a:cubicBezTo>
                  <a:cubicBezTo>
                    <a:pt x="915" y="960"/>
                    <a:pt x="915" y="960"/>
                    <a:pt x="915" y="960"/>
                  </a:cubicBezTo>
                  <a:cubicBezTo>
                    <a:pt x="915" y="799"/>
                    <a:pt x="915" y="799"/>
                    <a:pt x="915" y="799"/>
                  </a:cubicBezTo>
                  <a:cubicBezTo>
                    <a:pt x="915" y="799"/>
                    <a:pt x="915" y="799"/>
                    <a:pt x="915" y="799"/>
                  </a:cubicBezTo>
                  <a:close/>
                  <a:moveTo>
                    <a:pt x="944" y="960"/>
                  </a:moveTo>
                  <a:cubicBezTo>
                    <a:pt x="1134" y="960"/>
                    <a:pt x="1134" y="960"/>
                    <a:pt x="1134" y="960"/>
                  </a:cubicBezTo>
                  <a:cubicBezTo>
                    <a:pt x="1134" y="799"/>
                    <a:pt x="1134" y="799"/>
                    <a:pt x="1134" y="799"/>
                  </a:cubicBezTo>
                  <a:cubicBezTo>
                    <a:pt x="944" y="799"/>
                    <a:pt x="944" y="799"/>
                    <a:pt x="944" y="799"/>
                  </a:cubicBezTo>
                  <a:cubicBezTo>
                    <a:pt x="944" y="960"/>
                    <a:pt x="944" y="960"/>
                    <a:pt x="944" y="960"/>
                  </a:cubicBezTo>
                  <a:cubicBezTo>
                    <a:pt x="944" y="960"/>
                    <a:pt x="944" y="960"/>
                    <a:pt x="944" y="960"/>
                  </a:cubicBezTo>
                  <a:close/>
                  <a:moveTo>
                    <a:pt x="506" y="1130"/>
                  </a:moveTo>
                  <a:cubicBezTo>
                    <a:pt x="697" y="1130"/>
                    <a:pt x="697" y="1130"/>
                    <a:pt x="697" y="1130"/>
                  </a:cubicBezTo>
                  <a:cubicBezTo>
                    <a:pt x="697" y="988"/>
                    <a:pt x="697" y="988"/>
                    <a:pt x="697" y="988"/>
                  </a:cubicBezTo>
                  <a:cubicBezTo>
                    <a:pt x="506" y="988"/>
                    <a:pt x="506" y="988"/>
                    <a:pt x="506" y="988"/>
                  </a:cubicBezTo>
                  <a:cubicBezTo>
                    <a:pt x="506" y="1130"/>
                    <a:pt x="506" y="1130"/>
                    <a:pt x="506" y="1130"/>
                  </a:cubicBezTo>
                  <a:cubicBezTo>
                    <a:pt x="506" y="1130"/>
                    <a:pt x="506" y="1130"/>
                    <a:pt x="506" y="1130"/>
                  </a:cubicBezTo>
                  <a:close/>
                  <a:moveTo>
                    <a:pt x="479" y="988"/>
                  </a:moveTo>
                  <a:cubicBezTo>
                    <a:pt x="289" y="988"/>
                    <a:pt x="289" y="988"/>
                    <a:pt x="289" y="988"/>
                  </a:cubicBezTo>
                  <a:cubicBezTo>
                    <a:pt x="289" y="1130"/>
                    <a:pt x="289" y="1130"/>
                    <a:pt x="289" y="1130"/>
                  </a:cubicBezTo>
                  <a:cubicBezTo>
                    <a:pt x="479" y="1130"/>
                    <a:pt x="479" y="1130"/>
                    <a:pt x="479" y="1130"/>
                  </a:cubicBezTo>
                  <a:cubicBezTo>
                    <a:pt x="479" y="988"/>
                    <a:pt x="479" y="988"/>
                    <a:pt x="479" y="988"/>
                  </a:cubicBezTo>
                  <a:cubicBezTo>
                    <a:pt x="479" y="988"/>
                    <a:pt x="479" y="988"/>
                    <a:pt x="479" y="988"/>
                  </a:cubicBezTo>
                  <a:close/>
                  <a:moveTo>
                    <a:pt x="725" y="1130"/>
                  </a:moveTo>
                  <a:cubicBezTo>
                    <a:pt x="915" y="1130"/>
                    <a:pt x="915" y="1130"/>
                    <a:pt x="915" y="1130"/>
                  </a:cubicBezTo>
                  <a:cubicBezTo>
                    <a:pt x="915" y="988"/>
                    <a:pt x="915" y="988"/>
                    <a:pt x="915" y="988"/>
                  </a:cubicBezTo>
                  <a:cubicBezTo>
                    <a:pt x="725" y="988"/>
                    <a:pt x="725" y="988"/>
                    <a:pt x="725" y="988"/>
                  </a:cubicBezTo>
                  <a:cubicBezTo>
                    <a:pt x="725" y="1130"/>
                    <a:pt x="725" y="1130"/>
                    <a:pt x="725" y="1130"/>
                  </a:cubicBezTo>
                  <a:cubicBezTo>
                    <a:pt x="725" y="1130"/>
                    <a:pt x="725" y="1130"/>
                    <a:pt x="725" y="1130"/>
                  </a:cubicBezTo>
                  <a:close/>
                  <a:moveTo>
                    <a:pt x="697" y="799"/>
                  </a:moveTo>
                  <a:cubicBezTo>
                    <a:pt x="506" y="799"/>
                    <a:pt x="506" y="799"/>
                    <a:pt x="506" y="799"/>
                  </a:cubicBezTo>
                  <a:cubicBezTo>
                    <a:pt x="506" y="960"/>
                    <a:pt x="506" y="960"/>
                    <a:pt x="506" y="960"/>
                  </a:cubicBezTo>
                  <a:cubicBezTo>
                    <a:pt x="697" y="960"/>
                    <a:pt x="697" y="960"/>
                    <a:pt x="697" y="960"/>
                  </a:cubicBezTo>
                  <a:cubicBezTo>
                    <a:pt x="697" y="799"/>
                    <a:pt x="697" y="799"/>
                    <a:pt x="697" y="799"/>
                  </a:cubicBezTo>
                  <a:cubicBezTo>
                    <a:pt x="697" y="799"/>
                    <a:pt x="697" y="799"/>
                    <a:pt x="697" y="799"/>
                  </a:cubicBezTo>
                  <a:close/>
                  <a:moveTo>
                    <a:pt x="479" y="799"/>
                  </a:moveTo>
                  <a:cubicBezTo>
                    <a:pt x="289" y="799"/>
                    <a:pt x="289" y="799"/>
                    <a:pt x="289" y="799"/>
                  </a:cubicBezTo>
                  <a:cubicBezTo>
                    <a:pt x="289" y="960"/>
                    <a:pt x="289" y="960"/>
                    <a:pt x="289" y="960"/>
                  </a:cubicBezTo>
                  <a:cubicBezTo>
                    <a:pt x="479" y="960"/>
                    <a:pt x="479" y="960"/>
                    <a:pt x="479" y="960"/>
                  </a:cubicBezTo>
                  <a:cubicBezTo>
                    <a:pt x="479" y="799"/>
                    <a:pt x="479" y="799"/>
                    <a:pt x="479" y="799"/>
                  </a:cubicBezTo>
                  <a:cubicBezTo>
                    <a:pt x="479" y="799"/>
                    <a:pt x="479" y="799"/>
                    <a:pt x="479" y="799"/>
                  </a:cubicBezTo>
                  <a:close/>
                  <a:moveTo>
                    <a:pt x="261" y="799"/>
                  </a:moveTo>
                  <a:cubicBezTo>
                    <a:pt x="70" y="799"/>
                    <a:pt x="70" y="799"/>
                    <a:pt x="70" y="799"/>
                  </a:cubicBezTo>
                  <a:cubicBezTo>
                    <a:pt x="70" y="960"/>
                    <a:pt x="70" y="960"/>
                    <a:pt x="70" y="960"/>
                  </a:cubicBezTo>
                  <a:cubicBezTo>
                    <a:pt x="261" y="960"/>
                    <a:pt x="261" y="960"/>
                    <a:pt x="261" y="960"/>
                  </a:cubicBezTo>
                  <a:cubicBezTo>
                    <a:pt x="261" y="799"/>
                    <a:pt x="261" y="799"/>
                    <a:pt x="261" y="799"/>
                  </a:cubicBezTo>
                  <a:cubicBezTo>
                    <a:pt x="261" y="799"/>
                    <a:pt x="261" y="799"/>
                    <a:pt x="261" y="799"/>
                  </a:cubicBezTo>
                  <a:close/>
                  <a:moveTo>
                    <a:pt x="70" y="988"/>
                  </a:moveTo>
                  <a:cubicBezTo>
                    <a:pt x="70" y="1130"/>
                    <a:pt x="70" y="1130"/>
                    <a:pt x="70" y="1130"/>
                  </a:cubicBezTo>
                  <a:cubicBezTo>
                    <a:pt x="261" y="1130"/>
                    <a:pt x="261" y="1130"/>
                    <a:pt x="261" y="1130"/>
                  </a:cubicBezTo>
                  <a:cubicBezTo>
                    <a:pt x="261" y="988"/>
                    <a:pt x="261" y="988"/>
                    <a:pt x="261" y="988"/>
                  </a:cubicBezTo>
                  <a:cubicBezTo>
                    <a:pt x="70" y="988"/>
                    <a:pt x="70" y="988"/>
                    <a:pt x="70" y="988"/>
                  </a:cubicBezTo>
                  <a:cubicBezTo>
                    <a:pt x="70" y="988"/>
                    <a:pt x="70" y="988"/>
                    <a:pt x="70" y="988"/>
                  </a:cubicBezTo>
                  <a:close/>
                  <a:moveTo>
                    <a:pt x="1134" y="1130"/>
                  </a:moveTo>
                  <a:cubicBezTo>
                    <a:pt x="1134" y="988"/>
                    <a:pt x="1134" y="988"/>
                    <a:pt x="1134" y="988"/>
                  </a:cubicBezTo>
                  <a:cubicBezTo>
                    <a:pt x="944" y="988"/>
                    <a:pt x="944" y="988"/>
                    <a:pt x="944" y="988"/>
                  </a:cubicBezTo>
                  <a:cubicBezTo>
                    <a:pt x="944" y="1130"/>
                    <a:pt x="944" y="1130"/>
                    <a:pt x="944" y="1130"/>
                  </a:cubicBezTo>
                  <a:cubicBezTo>
                    <a:pt x="1134" y="1130"/>
                    <a:pt x="1134" y="1130"/>
                    <a:pt x="1134" y="1130"/>
                  </a:cubicBezTo>
                  <a:cubicBezTo>
                    <a:pt x="1134" y="1130"/>
                    <a:pt x="1134" y="1130"/>
                    <a:pt x="1134" y="1130"/>
                  </a:cubicBezTo>
                  <a:close/>
                  <a:moveTo>
                    <a:pt x="1134" y="610"/>
                  </a:moveTo>
                  <a:cubicBezTo>
                    <a:pt x="944" y="610"/>
                    <a:pt x="944" y="610"/>
                    <a:pt x="944" y="610"/>
                  </a:cubicBezTo>
                  <a:cubicBezTo>
                    <a:pt x="944" y="771"/>
                    <a:pt x="944" y="771"/>
                    <a:pt x="944" y="771"/>
                  </a:cubicBezTo>
                  <a:cubicBezTo>
                    <a:pt x="1134" y="771"/>
                    <a:pt x="1134" y="771"/>
                    <a:pt x="1134" y="771"/>
                  </a:cubicBezTo>
                  <a:cubicBezTo>
                    <a:pt x="1134" y="610"/>
                    <a:pt x="1134" y="610"/>
                    <a:pt x="1134" y="610"/>
                  </a:cubicBezTo>
                  <a:cubicBezTo>
                    <a:pt x="1134" y="610"/>
                    <a:pt x="1134" y="610"/>
                    <a:pt x="1134" y="610"/>
                  </a:cubicBezTo>
                  <a:close/>
                  <a:moveTo>
                    <a:pt x="915" y="610"/>
                  </a:moveTo>
                  <a:cubicBezTo>
                    <a:pt x="725" y="610"/>
                    <a:pt x="725" y="610"/>
                    <a:pt x="725" y="610"/>
                  </a:cubicBezTo>
                  <a:cubicBezTo>
                    <a:pt x="725" y="771"/>
                    <a:pt x="725" y="771"/>
                    <a:pt x="725" y="771"/>
                  </a:cubicBezTo>
                  <a:cubicBezTo>
                    <a:pt x="915" y="771"/>
                    <a:pt x="915" y="771"/>
                    <a:pt x="915" y="771"/>
                  </a:cubicBezTo>
                  <a:cubicBezTo>
                    <a:pt x="915" y="610"/>
                    <a:pt x="915" y="610"/>
                    <a:pt x="915" y="610"/>
                  </a:cubicBezTo>
                  <a:cubicBezTo>
                    <a:pt x="915" y="610"/>
                    <a:pt x="915" y="610"/>
                    <a:pt x="915" y="610"/>
                  </a:cubicBezTo>
                  <a:close/>
                  <a:moveTo>
                    <a:pt x="697" y="610"/>
                  </a:moveTo>
                  <a:cubicBezTo>
                    <a:pt x="506" y="610"/>
                    <a:pt x="506" y="610"/>
                    <a:pt x="506" y="610"/>
                  </a:cubicBezTo>
                  <a:cubicBezTo>
                    <a:pt x="506" y="771"/>
                    <a:pt x="506" y="771"/>
                    <a:pt x="506" y="771"/>
                  </a:cubicBezTo>
                  <a:cubicBezTo>
                    <a:pt x="697" y="771"/>
                    <a:pt x="697" y="771"/>
                    <a:pt x="697" y="771"/>
                  </a:cubicBezTo>
                  <a:cubicBezTo>
                    <a:pt x="697" y="610"/>
                    <a:pt x="697" y="610"/>
                    <a:pt x="697" y="610"/>
                  </a:cubicBezTo>
                  <a:cubicBezTo>
                    <a:pt x="697" y="610"/>
                    <a:pt x="697" y="610"/>
                    <a:pt x="697" y="610"/>
                  </a:cubicBezTo>
                  <a:close/>
                  <a:moveTo>
                    <a:pt x="479" y="610"/>
                  </a:moveTo>
                  <a:cubicBezTo>
                    <a:pt x="289" y="610"/>
                    <a:pt x="289" y="610"/>
                    <a:pt x="289" y="610"/>
                  </a:cubicBezTo>
                  <a:cubicBezTo>
                    <a:pt x="289" y="771"/>
                    <a:pt x="289" y="771"/>
                    <a:pt x="289" y="771"/>
                  </a:cubicBezTo>
                  <a:cubicBezTo>
                    <a:pt x="479" y="771"/>
                    <a:pt x="479" y="771"/>
                    <a:pt x="479" y="771"/>
                  </a:cubicBezTo>
                  <a:cubicBezTo>
                    <a:pt x="479" y="610"/>
                    <a:pt x="479" y="610"/>
                    <a:pt x="479" y="610"/>
                  </a:cubicBezTo>
                  <a:cubicBezTo>
                    <a:pt x="479" y="610"/>
                    <a:pt x="479" y="610"/>
                    <a:pt x="479" y="610"/>
                  </a:cubicBezTo>
                  <a:close/>
                  <a:moveTo>
                    <a:pt x="261" y="610"/>
                  </a:moveTo>
                  <a:cubicBezTo>
                    <a:pt x="70" y="610"/>
                    <a:pt x="70" y="610"/>
                    <a:pt x="70" y="610"/>
                  </a:cubicBezTo>
                  <a:cubicBezTo>
                    <a:pt x="70" y="771"/>
                    <a:pt x="70" y="771"/>
                    <a:pt x="70" y="771"/>
                  </a:cubicBezTo>
                  <a:cubicBezTo>
                    <a:pt x="261" y="771"/>
                    <a:pt x="261" y="771"/>
                    <a:pt x="261" y="771"/>
                  </a:cubicBezTo>
                  <a:cubicBezTo>
                    <a:pt x="261" y="610"/>
                    <a:pt x="261" y="610"/>
                    <a:pt x="261" y="610"/>
                  </a:cubicBezTo>
                  <a:cubicBezTo>
                    <a:pt x="261" y="610"/>
                    <a:pt x="261" y="610"/>
                    <a:pt x="261" y="610"/>
                  </a:cubicBezTo>
                  <a:close/>
                  <a:moveTo>
                    <a:pt x="1134" y="423"/>
                  </a:moveTo>
                  <a:cubicBezTo>
                    <a:pt x="944" y="423"/>
                    <a:pt x="944" y="423"/>
                    <a:pt x="944" y="423"/>
                  </a:cubicBezTo>
                  <a:cubicBezTo>
                    <a:pt x="944" y="582"/>
                    <a:pt x="944" y="582"/>
                    <a:pt x="944" y="582"/>
                  </a:cubicBezTo>
                  <a:cubicBezTo>
                    <a:pt x="1134" y="582"/>
                    <a:pt x="1134" y="582"/>
                    <a:pt x="1134" y="582"/>
                  </a:cubicBezTo>
                  <a:cubicBezTo>
                    <a:pt x="1134" y="423"/>
                    <a:pt x="1134" y="423"/>
                    <a:pt x="1134" y="423"/>
                  </a:cubicBezTo>
                  <a:cubicBezTo>
                    <a:pt x="1134" y="423"/>
                    <a:pt x="1134" y="423"/>
                    <a:pt x="1134" y="423"/>
                  </a:cubicBezTo>
                  <a:close/>
                  <a:moveTo>
                    <a:pt x="915" y="423"/>
                  </a:moveTo>
                  <a:cubicBezTo>
                    <a:pt x="725" y="423"/>
                    <a:pt x="725" y="423"/>
                    <a:pt x="725" y="423"/>
                  </a:cubicBezTo>
                  <a:cubicBezTo>
                    <a:pt x="725" y="582"/>
                    <a:pt x="725" y="582"/>
                    <a:pt x="725" y="582"/>
                  </a:cubicBezTo>
                  <a:cubicBezTo>
                    <a:pt x="915" y="582"/>
                    <a:pt x="915" y="582"/>
                    <a:pt x="915" y="582"/>
                  </a:cubicBezTo>
                  <a:cubicBezTo>
                    <a:pt x="915" y="423"/>
                    <a:pt x="915" y="423"/>
                    <a:pt x="915" y="423"/>
                  </a:cubicBezTo>
                  <a:cubicBezTo>
                    <a:pt x="915" y="423"/>
                    <a:pt x="915" y="423"/>
                    <a:pt x="915" y="423"/>
                  </a:cubicBezTo>
                  <a:close/>
                  <a:moveTo>
                    <a:pt x="697" y="423"/>
                  </a:moveTo>
                  <a:cubicBezTo>
                    <a:pt x="506" y="423"/>
                    <a:pt x="506" y="423"/>
                    <a:pt x="506" y="423"/>
                  </a:cubicBezTo>
                  <a:cubicBezTo>
                    <a:pt x="506" y="582"/>
                    <a:pt x="506" y="582"/>
                    <a:pt x="506" y="582"/>
                  </a:cubicBezTo>
                  <a:cubicBezTo>
                    <a:pt x="697" y="582"/>
                    <a:pt x="697" y="582"/>
                    <a:pt x="697" y="582"/>
                  </a:cubicBezTo>
                  <a:cubicBezTo>
                    <a:pt x="697" y="423"/>
                    <a:pt x="697" y="423"/>
                    <a:pt x="697" y="423"/>
                  </a:cubicBezTo>
                  <a:cubicBezTo>
                    <a:pt x="697" y="423"/>
                    <a:pt x="697" y="423"/>
                    <a:pt x="697" y="423"/>
                  </a:cubicBezTo>
                  <a:close/>
                  <a:moveTo>
                    <a:pt x="479" y="423"/>
                  </a:moveTo>
                  <a:cubicBezTo>
                    <a:pt x="289" y="423"/>
                    <a:pt x="289" y="423"/>
                    <a:pt x="289" y="423"/>
                  </a:cubicBezTo>
                  <a:cubicBezTo>
                    <a:pt x="289" y="582"/>
                    <a:pt x="289" y="582"/>
                    <a:pt x="289" y="582"/>
                  </a:cubicBezTo>
                  <a:cubicBezTo>
                    <a:pt x="479" y="582"/>
                    <a:pt x="479" y="582"/>
                    <a:pt x="479" y="582"/>
                  </a:cubicBezTo>
                  <a:cubicBezTo>
                    <a:pt x="479" y="423"/>
                    <a:pt x="479" y="423"/>
                    <a:pt x="479" y="423"/>
                  </a:cubicBezTo>
                  <a:cubicBezTo>
                    <a:pt x="479" y="423"/>
                    <a:pt x="479" y="423"/>
                    <a:pt x="479" y="423"/>
                  </a:cubicBezTo>
                  <a:close/>
                  <a:moveTo>
                    <a:pt x="261" y="423"/>
                  </a:moveTo>
                  <a:cubicBezTo>
                    <a:pt x="70" y="423"/>
                    <a:pt x="70" y="423"/>
                    <a:pt x="70" y="423"/>
                  </a:cubicBezTo>
                  <a:cubicBezTo>
                    <a:pt x="70" y="582"/>
                    <a:pt x="70" y="582"/>
                    <a:pt x="70" y="582"/>
                  </a:cubicBezTo>
                  <a:cubicBezTo>
                    <a:pt x="261" y="582"/>
                    <a:pt x="261" y="582"/>
                    <a:pt x="261" y="582"/>
                  </a:cubicBezTo>
                  <a:cubicBezTo>
                    <a:pt x="261" y="423"/>
                    <a:pt x="261" y="423"/>
                    <a:pt x="261" y="423"/>
                  </a:cubicBezTo>
                  <a:cubicBezTo>
                    <a:pt x="261" y="423"/>
                    <a:pt x="261" y="423"/>
                    <a:pt x="261" y="423"/>
                  </a:cubicBezTo>
                  <a:close/>
                  <a:moveTo>
                    <a:pt x="1040" y="188"/>
                  </a:moveTo>
                  <a:cubicBezTo>
                    <a:pt x="1040" y="213"/>
                    <a:pt x="1040" y="213"/>
                    <a:pt x="1040" y="213"/>
                  </a:cubicBezTo>
                  <a:cubicBezTo>
                    <a:pt x="1040" y="234"/>
                    <a:pt x="1023" y="251"/>
                    <a:pt x="1003" y="251"/>
                  </a:cubicBezTo>
                  <a:cubicBezTo>
                    <a:pt x="981" y="251"/>
                    <a:pt x="964" y="234"/>
                    <a:pt x="964" y="213"/>
                  </a:cubicBezTo>
                  <a:cubicBezTo>
                    <a:pt x="964" y="188"/>
                    <a:pt x="964" y="188"/>
                    <a:pt x="964" y="188"/>
                  </a:cubicBezTo>
                  <a:cubicBezTo>
                    <a:pt x="926" y="188"/>
                    <a:pt x="926" y="188"/>
                    <a:pt x="926" y="188"/>
                  </a:cubicBezTo>
                  <a:cubicBezTo>
                    <a:pt x="926" y="213"/>
                    <a:pt x="926" y="213"/>
                    <a:pt x="926" y="213"/>
                  </a:cubicBezTo>
                  <a:cubicBezTo>
                    <a:pt x="926" y="234"/>
                    <a:pt x="909" y="251"/>
                    <a:pt x="887" y="251"/>
                  </a:cubicBezTo>
                  <a:cubicBezTo>
                    <a:pt x="867" y="251"/>
                    <a:pt x="850" y="234"/>
                    <a:pt x="850" y="213"/>
                  </a:cubicBezTo>
                  <a:cubicBezTo>
                    <a:pt x="850" y="188"/>
                    <a:pt x="850" y="188"/>
                    <a:pt x="850" y="188"/>
                  </a:cubicBezTo>
                  <a:cubicBezTo>
                    <a:pt x="811" y="188"/>
                    <a:pt x="811" y="188"/>
                    <a:pt x="811" y="188"/>
                  </a:cubicBezTo>
                  <a:cubicBezTo>
                    <a:pt x="811" y="213"/>
                    <a:pt x="811" y="213"/>
                    <a:pt x="811" y="213"/>
                  </a:cubicBezTo>
                  <a:cubicBezTo>
                    <a:pt x="811" y="234"/>
                    <a:pt x="795" y="251"/>
                    <a:pt x="773" y="251"/>
                  </a:cubicBezTo>
                  <a:cubicBezTo>
                    <a:pt x="753" y="251"/>
                    <a:pt x="736" y="234"/>
                    <a:pt x="736" y="213"/>
                  </a:cubicBezTo>
                  <a:cubicBezTo>
                    <a:pt x="736" y="188"/>
                    <a:pt x="736" y="188"/>
                    <a:pt x="736" y="188"/>
                  </a:cubicBezTo>
                  <a:cubicBezTo>
                    <a:pt x="697" y="188"/>
                    <a:pt x="697" y="188"/>
                    <a:pt x="697" y="188"/>
                  </a:cubicBezTo>
                  <a:cubicBezTo>
                    <a:pt x="697" y="213"/>
                    <a:pt x="697" y="213"/>
                    <a:pt x="697" y="213"/>
                  </a:cubicBezTo>
                  <a:cubicBezTo>
                    <a:pt x="697" y="234"/>
                    <a:pt x="681" y="251"/>
                    <a:pt x="659" y="251"/>
                  </a:cubicBezTo>
                  <a:cubicBezTo>
                    <a:pt x="638" y="251"/>
                    <a:pt x="622" y="234"/>
                    <a:pt x="622" y="213"/>
                  </a:cubicBezTo>
                  <a:cubicBezTo>
                    <a:pt x="622" y="188"/>
                    <a:pt x="622" y="188"/>
                    <a:pt x="622" y="188"/>
                  </a:cubicBezTo>
                  <a:cubicBezTo>
                    <a:pt x="583" y="188"/>
                    <a:pt x="583" y="188"/>
                    <a:pt x="583" y="188"/>
                  </a:cubicBezTo>
                  <a:cubicBezTo>
                    <a:pt x="583" y="213"/>
                    <a:pt x="583" y="213"/>
                    <a:pt x="583" y="213"/>
                  </a:cubicBezTo>
                  <a:cubicBezTo>
                    <a:pt x="583" y="234"/>
                    <a:pt x="565" y="251"/>
                    <a:pt x="545" y="251"/>
                  </a:cubicBezTo>
                  <a:cubicBezTo>
                    <a:pt x="524" y="251"/>
                    <a:pt x="507" y="234"/>
                    <a:pt x="507" y="213"/>
                  </a:cubicBezTo>
                  <a:cubicBezTo>
                    <a:pt x="507" y="188"/>
                    <a:pt x="507" y="188"/>
                    <a:pt x="507" y="188"/>
                  </a:cubicBezTo>
                  <a:cubicBezTo>
                    <a:pt x="469" y="188"/>
                    <a:pt x="469" y="188"/>
                    <a:pt x="469" y="188"/>
                  </a:cubicBezTo>
                  <a:cubicBezTo>
                    <a:pt x="469" y="213"/>
                    <a:pt x="469" y="213"/>
                    <a:pt x="469" y="213"/>
                  </a:cubicBezTo>
                  <a:cubicBezTo>
                    <a:pt x="469" y="234"/>
                    <a:pt x="451" y="251"/>
                    <a:pt x="431" y="251"/>
                  </a:cubicBezTo>
                  <a:cubicBezTo>
                    <a:pt x="409" y="251"/>
                    <a:pt x="392" y="234"/>
                    <a:pt x="392" y="213"/>
                  </a:cubicBezTo>
                  <a:cubicBezTo>
                    <a:pt x="392" y="188"/>
                    <a:pt x="392" y="188"/>
                    <a:pt x="392" y="188"/>
                  </a:cubicBezTo>
                  <a:cubicBezTo>
                    <a:pt x="354" y="188"/>
                    <a:pt x="354" y="188"/>
                    <a:pt x="354" y="188"/>
                  </a:cubicBezTo>
                  <a:cubicBezTo>
                    <a:pt x="354" y="213"/>
                    <a:pt x="354" y="213"/>
                    <a:pt x="354" y="213"/>
                  </a:cubicBezTo>
                  <a:cubicBezTo>
                    <a:pt x="354" y="234"/>
                    <a:pt x="337" y="251"/>
                    <a:pt x="316" y="251"/>
                  </a:cubicBezTo>
                  <a:cubicBezTo>
                    <a:pt x="295" y="251"/>
                    <a:pt x="278" y="234"/>
                    <a:pt x="278" y="213"/>
                  </a:cubicBezTo>
                  <a:cubicBezTo>
                    <a:pt x="278" y="188"/>
                    <a:pt x="278" y="188"/>
                    <a:pt x="278" y="188"/>
                  </a:cubicBezTo>
                  <a:cubicBezTo>
                    <a:pt x="240" y="188"/>
                    <a:pt x="240" y="188"/>
                    <a:pt x="240" y="188"/>
                  </a:cubicBezTo>
                  <a:cubicBezTo>
                    <a:pt x="240" y="213"/>
                    <a:pt x="240" y="213"/>
                    <a:pt x="240" y="213"/>
                  </a:cubicBezTo>
                  <a:cubicBezTo>
                    <a:pt x="240" y="234"/>
                    <a:pt x="223" y="251"/>
                    <a:pt x="201" y="251"/>
                  </a:cubicBezTo>
                  <a:cubicBezTo>
                    <a:pt x="181" y="251"/>
                    <a:pt x="164" y="234"/>
                    <a:pt x="164" y="213"/>
                  </a:cubicBezTo>
                  <a:cubicBezTo>
                    <a:pt x="164" y="188"/>
                    <a:pt x="164" y="188"/>
                    <a:pt x="164" y="188"/>
                  </a:cubicBezTo>
                  <a:cubicBezTo>
                    <a:pt x="57" y="188"/>
                    <a:pt x="57" y="188"/>
                    <a:pt x="57" y="188"/>
                  </a:cubicBezTo>
                  <a:cubicBezTo>
                    <a:pt x="57" y="395"/>
                    <a:pt x="57" y="395"/>
                    <a:pt x="57" y="395"/>
                  </a:cubicBezTo>
                  <a:cubicBezTo>
                    <a:pt x="1148" y="395"/>
                    <a:pt x="1148" y="395"/>
                    <a:pt x="1148" y="395"/>
                  </a:cubicBezTo>
                  <a:cubicBezTo>
                    <a:pt x="1148" y="188"/>
                    <a:pt x="1148" y="188"/>
                    <a:pt x="1148" y="188"/>
                  </a:cubicBezTo>
                  <a:cubicBezTo>
                    <a:pt x="1040" y="188"/>
                    <a:pt x="1040" y="188"/>
                    <a:pt x="1040" y="188"/>
                  </a:cubicBezTo>
                  <a:cubicBezTo>
                    <a:pt x="1040" y="188"/>
                    <a:pt x="1040" y="188"/>
                    <a:pt x="1040" y="188"/>
                  </a:cubicBezTo>
                  <a:close/>
                </a:path>
              </a:pathLst>
            </a:custGeom>
            <a:solidFill>
              <a:srgbClr val="002060"/>
            </a:solidFill>
            <a:ln>
              <a:solidFill>
                <a:srgbClr val="002060"/>
              </a:solidFill>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sp>
          <p:nvSpPr>
            <p:cNvPr id="32" name="TextBox 31"/>
            <p:cNvSpPr txBox="1"/>
            <p:nvPr/>
          </p:nvSpPr>
          <p:spPr>
            <a:xfrm>
              <a:off x="3328801" y="4026961"/>
              <a:ext cx="2150765" cy="488852"/>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a:gradFill>
                    <a:gsLst>
                      <a:gs pos="0">
                        <a:schemeClr val="tx1"/>
                      </a:gs>
                      <a:gs pos="67000">
                        <a:schemeClr val="tx1"/>
                      </a:gs>
                    </a:gsLst>
                    <a:lin ang="5400000" scaled="0"/>
                  </a:gradFill>
                </a:rPr>
                <a:t>Weeks/months to </a:t>
              </a:r>
              <a:br>
                <a:rPr lang="en-US">
                  <a:gradFill>
                    <a:gsLst>
                      <a:gs pos="0">
                        <a:schemeClr val="tx1"/>
                      </a:gs>
                      <a:gs pos="67000">
                        <a:schemeClr val="tx1"/>
                      </a:gs>
                    </a:gsLst>
                    <a:lin ang="5400000" scaled="0"/>
                  </a:gradFill>
                </a:rPr>
              </a:br>
              <a:r>
                <a:rPr lang="en-US">
                  <a:gradFill>
                    <a:gsLst>
                      <a:gs pos="0">
                        <a:schemeClr val="tx1"/>
                      </a:gs>
                      <a:gs pos="67000">
                        <a:schemeClr val="tx1"/>
                      </a:gs>
                    </a:gsLst>
                    <a:lin ang="5400000" scaled="0"/>
                  </a:gradFill>
                </a:rPr>
                <a:t>provision resources </a:t>
              </a:r>
            </a:p>
          </p:txBody>
        </p:sp>
        <p:sp>
          <p:nvSpPr>
            <p:cNvPr id="33" name="TextBox 32"/>
            <p:cNvSpPr txBox="1"/>
            <p:nvPr/>
          </p:nvSpPr>
          <p:spPr>
            <a:xfrm>
              <a:off x="7178184" y="3836029"/>
              <a:ext cx="2150765" cy="733195"/>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a:gradFill>
                    <a:gsLst>
                      <a:gs pos="0">
                        <a:schemeClr val="tx1"/>
                      </a:gs>
                      <a:gs pos="67000">
                        <a:schemeClr val="tx1"/>
                      </a:gs>
                    </a:gsLst>
                    <a:lin ang="5400000" scaled="0"/>
                  </a:gradFill>
                </a:rPr>
                <a:t>Minutes/hours to provision resources </a:t>
              </a:r>
              <a:br>
                <a:rPr lang="en-US">
                  <a:gradFill>
                    <a:gsLst>
                      <a:gs pos="0">
                        <a:schemeClr val="tx1"/>
                      </a:gs>
                      <a:gs pos="67000">
                        <a:schemeClr val="tx1"/>
                      </a:gs>
                    </a:gsLst>
                    <a:lin ang="5400000" scaled="0"/>
                  </a:gradFill>
                </a:rPr>
              </a:br>
              <a:r>
                <a:rPr lang="en-US">
                  <a:gradFill>
                    <a:gsLst>
                      <a:gs pos="0">
                        <a:schemeClr val="tx1"/>
                      </a:gs>
                      <a:gs pos="67000">
                        <a:schemeClr val="tx1"/>
                      </a:gs>
                    </a:gsLst>
                    <a:lin ang="5400000" scaled="0"/>
                  </a:gradFill>
                </a:rPr>
                <a:t>via self-service access</a:t>
              </a:r>
            </a:p>
          </p:txBody>
        </p:sp>
      </p:grpSp>
      <p:sp>
        <p:nvSpPr>
          <p:cNvPr id="35" name="Rectangle 34" descr="Icon of commercial building"/>
          <p:cNvSpPr/>
          <p:nvPr/>
        </p:nvSpPr>
        <p:spPr bwMode="auto">
          <a:xfrm>
            <a:off x="3162775" y="5054635"/>
            <a:ext cx="3584490" cy="13606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0" tIns="45706" rIns="68560" bIns="45706" numCol="1" spcCol="0" rtlCol="0" fromWordArt="0" anchor="b" anchorCtr="0" forceAA="0" compatLnSpc="1">
            <a:prstTxWarp prst="textNoShape">
              <a:avLst/>
            </a:prstTxWarp>
            <a:noAutofit/>
          </a:bodyPr>
          <a:lstStyle/>
          <a:p>
            <a:pPr defTabSz="913748" fontAlgn="base">
              <a:spcBef>
                <a:spcPct val="0"/>
              </a:spcBef>
              <a:spcAft>
                <a:spcPct val="0"/>
              </a:spcAft>
            </a:pPr>
            <a:endParaRPr lang="en-US" sz="1500" spc="-50">
              <a:gradFill>
                <a:gsLst>
                  <a:gs pos="0">
                    <a:schemeClr val="tx1"/>
                  </a:gs>
                  <a:gs pos="67000">
                    <a:schemeClr val="tx1"/>
                  </a:gs>
                </a:gsLst>
                <a:lin ang="5400000" scaled="0"/>
              </a:gradFill>
              <a:ea typeface="Segoe UI" pitchFamily="34" charset="0"/>
              <a:cs typeface="Segoe UI" pitchFamily="34" charset="0"/>
            </a:endParaRPr>
          </a:p>
        </p:txBody>
      </p:sp>
      <p:sp>
        <p:nvSpPr>
          <p:cNvPr id="36" name="TextBox 35"/>
          <p:cNvSpPr txBox="1"/>
          <p:nvPr/>
        </p:nvSpPr>
        <p:spPr>
          <a:xfrm>
            <a:off x="4031625" y="5492606"/>
            <a:ext cx="1828282" cy="488852"/>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a:gradFill>
                  <a:gsLst>
                    <a:gs pos="0">
                      <a:schemeClr val="tx1"/>
                    </a:gs>
                    <a:gs pos="67000">
                      <a:schemeClr val="tx1"/>
                    </a:gs>
                  </a:gsLst>
                  <a:lin ang="5400000" scaled="0"/>
                </a:gradFill>
              </a:rPr>
              <a:t>Location </a:t>
            </a:r>
            <a:br>
              <a:rPr lang="en-US">
                <a:gradFill>
                  <a:gsLst>
                    <a:gs pos="0">
                      <a:schemeClr val="tx1"/>
                    </a:gs>
                    <a:gs pos="67000">
                      <a:schemeClr val="tx1"/>
                    </a:gs>
                  </a:gsLst>
                  <a:lin ang="5400000" scaled="0"/>
                </a:gradFill>
              </a:rPr>
            </a:br>
            <a:r>
              <a:rPr lang="en-US">
                <a:gradFill>
                  <a:gsLst>
                    <a:gs pos="0">
                      <a:schemeClr val="tx1"/>
                    </a:gs>
                    <a:gs pos="67000">
                      <a:schemeClr val="tx1"/>
                    </a:gs>
                  </a:gsLst>
                  <a:lin ang="5400000" scaled="0"/>
                </a:gradFill>
              </a:rPr>
              <a:t>dependent</a:t>
            </a:r>
          </a:p>
        </p:txBody>
      </p:sp>
      <p:sp>
        <p:nvSpPr>
          <p:cNvPr id="37" name="Freeform 23">
            <a:extLst>
              <a:ext uri="{C183D7F6-B498-43B3-948B-1728B52AA6E4}">
                <adec:decorative xmlns:adec="http://schemas.microsoft.com/office/drawing/2017/decorative" val="1"/>
              </a:ext>
            </a:extLst>
          </p:cNvPr>
          <p:cNvSpPr>
            <a:spLocks noEditPoints="1"/>
          </p:cNvSpPr>
          <p:nvPr/>
        </p:nvSpPr>
        <p:spPr bwMode="auto">
          <a:xfrm>
            <a:off x="3464581" y="5346296"/>
            <a:ext cx="393316" cy="760404"/>
          </a:xfrm>
          <a:custGeom>
            <a:avLst/>
            <a:gdLst>
              <a:gd name="T0" fmla="*/ 69 w 168"/>
              <a:gd name="T1" fmla="*/ 288 h 326"/>
              <a:gd name="T2" fmla="*/ 0 w 168"/>
              <a:gd name="T3" fmla="*/ 326 h 326"/>
              <a:gd name="T4" fmla="*/ 0 w 168"/>
              <a:gd name="T5" fmla="*/ 288 h 326"/>
              <a:gd name="T6" fmla="*/ 99 w 168"/>
              <a:gd name="T7" fmla="*/ 288 h 326"/>
              <a:gd name="T8" fmla="*/ 168 w 168"/>
              <a:gd name="T9" fmla="*/ 326 h 326"/>
              <a:gd name="T10" fmla="*/ 99 w 168"/>
              <a:gd name="T11" fmla="*/ 288 h 326"/>
              <a:gd name="T12" fmla="*/ 99 w 168"/>
              <a:gd name="T13" fmla="*/ 288 h 326"/>
              <a:gd name="T14" fmla="*/ 168 w 168"/>
              <a:gd name="T15" fmla="*/ 286 h 326"/>
              <a:gd name="T16" fmla="*/ 0 w 168"/>
              <a:gd name="T17" fmla="*/ 42 h 326"/>
              <a:gd name="T18" fmla="*/ 0 w 168"/>
              <a:gd name="T19" fmla="*/ 286 h 326"/>
              <a:gd name="T20" fmla="*/ 118 w 168"/>
              <a:gd name="T21" fmla="*/ 59 h 326"/>
              <a:gd name="T22" fmla="*/ 151 w 168"/>
              <a:gd name="T23" fmla="*/ 99 h 326"/>
              <a:gd name="T24" fmla="*/ 118 w 168"/>
              <a:gd name="T25" fmla="*/ 59 h 326"/>
              <a:gd name="T26" fmla="*/ 118 w 168"/>
              <a:gd name="T27" fmla="*/ 59 h 326"/>
              <a:gd name="T28" fmla="*/ 151 w 168"/>
              <a:gd name="T29" fmla="*/ 111 h 326"/>
              <a:gd name="T30" fmla="*/ 118 w 168"/>
              <a:gd name="T31" fmla="*/ 151 h 326"/>
              <a:gd name="T32" fmla="*/ 118 w 168"/>
              <a:gd name="T33" fmla="*/ 111 h 326"/>
              <a:gd name="T34" fmla="*/ 118 w 168"/>
              <a:gd name="T35" fmla="*/ 165 h 326"/>
              <a:gd name="T36" fmla="*/ 151 w 168"/>
              <a:gd name="T37" fmla="*/ 203 h 326"/>
              <a:gd name="T38" fmla="*/ 118 w 168"/>
              <a:gd name="T39" fmla="*/ 165 h 326"/>
              <a:gd name="T40" fmla="*/ 118 w 168"/>
              <a:gd name="T41" fmla="*/ 165 h 326"/>
              <a:gd name="T42" fmla="*/ 151 w 168"/>
              <a:gd name="T43" fmla="*/ 222 h 326"/>
              <a:gd name="T44" fmla="*/ 118 w 168"/>
              <a:gd name="T45" fmla="*/ 262 h 326"/>
              <a:gd name="T46" fmla="*/ 118 w 168"/>
              <a:gd name="T47" fmla="*/ 222 h 326"/>
              <a:gd name="T48" fmla="*/ 69 w 168"/>
              <a:gd name="T49" fmla="*/ 59 h 326"/>
              <a:gd name="T50" fmla="*/ 99 w 168"/>
              <a:gd name="T51" fmla="*/ 99 h 326"/>
              <a:gd name="T52" fmla="*/ 69 w 168"/>
              <a:gd name="T53" fmla="*/ 59 h 326"/>
              <a:gd name="T54" fmla="*/ 69 w 168"/>
              <a:gd name="T55" fmla="*/ 59 h 326"/>
              <a:gd name="T56" fmla="*/ 99 w 168"/>
              <a:gd name="T57" fmla="*/ 111 h 326"/>
              <a:gd name="T58" fmla="*/ 69 w 168"/>
              <a:gd name="T59" fmla="*/ 151 h 326"/>
              <a:gd name="T60" fmla="*/ 69 w 168"/>
              <a:gd name="T61" fmla="*/ 111 h 326"/>
              <a:gd name="T62" fmla="*/ 69 w 168"/>
              <a:gd name="T63" fmla="*/ 165 h 326"/>
              <a:gd name="T64" fmla="*/ 99 w 168"/>
              <a:gd name="T65" fmla="*/ 203 h 326"/>
              <a:gd name="T66" fmla="*/ 69 w 168"/>
              <a:gd name="T67" fmla="*/ 165 h 326"/>
              <a:gd name="T68" fmla="*/ 69 w 168"/>
              <a:gd name="T69" fmla="*/ 165 h 326"/>
              <a:gd name="T70" fmla="*/ 99 w 168"/>
              <a:gd name="T71" fmla="*/ 222 h 326"/>
              <a:gd name="T72" fmla="*/ 69 w 168"/>
              <a:gd name="T73" fmla="*/ 262 h 326"/>
              <a:gd name="T74" fmla="*/ 69 w 168"/>
              <a:gd name="T75" fmla="*/ 222 h 326"/>
              <a:gd name="T76" fmla="*/ 17 w 168"/>
              <a:gd name="T77" fmla="*/ 59 h 326"/>
              <a:gd name="T78" fmla="*/ 50 w 168"/>
              <a:gd name="T79" fmla="*/ 99 h 326"/>
              <a:gd name="T80" fmla="*/ 17 w 168"/>
              <a:gd name="T81" fmla="*/ 59 h 326"/>
              <a:gd name="T82" fmla="*/ 17 w 168"/>
              <a:gd name="T83" fmla="*/ 59 h 326"/>
              <a:gd name="T84" fmla="*/ 50 w 168"/>
              <a:gd name="T85" fmla="*/ 111 h 326"/>
              <a:gd name="T86" fmla="*/ 17 w 168"/>
              <a:gd name="T87" fmla="*/ 151 h 326"/>
              <a:gd name="T88" fmla="*/ 17 w 168"/>
              <a:gd name="T89" fmla="*/ 111 h 326"/>
              <a:gd name="T90" fmla="*/ 17 w 168"/>
              <a:gd name="T91" fmla="*/ 165 h 326"/>
              <a:gd name="T92" fmla="*/ 50 w 168"/>
              <a:gd name="T93" fmla="*/ 203 h 326"/>
              <a:gd name="T94" fmla="*/ 17 w 168"/>
              <a:gd name="T95" fmla="*/ 165 h 326"/>
              <a:gd name="T96" fmla="*/ 17 w 168"/>
              <a:gd name="T97" fmla="*/ 165 h 326"/>
              <a:gd name="T98" fmla="*/ 50 w 168"/>
              <a:gd name="T99" fmla="*/ 222 h 326"/>
              <a:gd name="T100" fmla="*/ 17 w 168"/>
              <a:gd name="T101" fmla="*/ 262 h 326"/>
              <a:gd name="T102" fmla="*/ 17 w 168"/>
              <a:gd name="T103" fmla="*/ 222 h 326"/>
              <a:gd name="T104" fmla="*/ 135 w 168"/>
              <a:gd name="T105" fmla="*/ 16 h 326"/>
              <a:gd name="T106" fmla="*/ 33 w 168"/>
              <a:gd name="T107" fmla="*/ 0 h 326"/>
              <a:gd name="T108" fmla="*/ 0 w 168"/>
              <a:gd name="T109" fmla="*/ 16 h 326"/>
              <a:gd name="T110" fmla="*/ 168 w 168"/>
              <a:gd name="T111" fmla="*/ 40 h 326"/>
              <a:gd name="T112" fmla="*/ 135 w 168"/>
              <a:gd name="T113" fmla="*/ 16 h 326"/>
              <a:gd name="T114" fmla="*/ 135 w 168"/>
              <a:gd name="T115" fmla="*/ 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 h="326">
                <a:moveTo>
                  <a:pt x="0" y="288"/>
                </a:moveTo>
                <a:lnTo>
                  <a:pt x="69" y="288"/>
                </a:lnTo>
                <a:lnTo>
                  <a:pt x="69" y="326"/>
                </a:lnTo>
                <a:lnTo>
                  <a:pt x="0" y="326"/>
                </a:lnTo>
                <a:lnTo>
                  <a:pt x="0" y="288"/>
                </a:lnTo>
                <a:lnTo>
                  <a:pt x="0" y="288"/>
                </a:lnTo>
                <a:lnTo>
                  <a:pt x="0" y="288"/>
                </a:lnTo>
                <a:close/>
                <a:moveTo>
                  <a:pt x="99" y="288"/>
                </a:moveTo>
                <a:lnTo>
                  <a:pt x="168" y="288"/>
                </a:lnTo>
                <a:lnTo>
                  <a:pt x="168" y="326"/>
                </a:lnTo>
                <a:lnTo>
                  <a:pt x="99" y="326"/>
                </a:lnTo>
                <a:lnTo>
                  <a:pt x="99" y="288"/>
                </a:lnTo>
                <a:lnTo>
                  <a:pt x="99" y="288"/>
                </a:lnTo>
                <a:lnTo>
                  <a:pt x="99" y="288"/>
                </a:lnTo>
                <a:close/>
                <a:moveTo>
                  <a:pt x="0" y="286"/>
                </a:moveTo>
                <a:lnTo>
                  <a:pt x="168" y="286"/>
                </a:lnTo>
                <a:lnTo>
                  <a:pt x="168" y="42"/>
                </a:lnTo>
                <a:lnTo>
                  <a:pt x="0" y="42"/>
                </a:lnTo>
                <a:lnTo>
                  <a:pt x="0" y="286"/>
                </a:lnTo>
                <a:lnTo>
                  <a:pt x="0" y="286"/>
                </a:lnTo>
                <a:lnTo>
                  <a:pt x="0" y="286"/>
                </a:lnTo>
                <a:close/>
                <a:moveTo>
                  <a:pt x="118" y="59"/>
                </a:moveTo>
                <a:lnTo>
                  <a:pt x="151" y="59"/>
                </a:lnTo>
                <a:lnTo>
                  <a:pt x="151" y="99"/>
                </a:lnTo>
                <a:lnTo>
                  <a:pt x="118" y="99"/>
                </a:lnTo>
                <a:lnTo>
                  <a:pt x="118" y="59"/>
                </a:lnTo>
                <a:lnTo>
                  <a:pt x="118" y="59"/>
                </a:lnTo>
                <a:lnTo>
                  <a:pt x="118" y="59"/>
                </a:lnTo>
                <a:close/>
                <a:moveTo>
                  <a:pt x="118" y="111"/>
                </a:moveTo>
                <a:lnTo>
                  <a:pt x="151" y="111"/>
                </a:lnTo>
                <a:lnTo>
                  <a:pt x="151" y="151"/>
                </a:lnTo>
                <a:lnTo>
                  <a:pt x="118" y="151"/>
                </a:lnTo>
                <a:lnTo>
                  <a:pt x="118" y="111"/>
                </a:lnTo>
                <a:lnTo>
                  <a:pt x="118" y="111"/>
                </a:lnTo>
                <a:lnTo>
                  <a:pt x="118" y="111"/>
                </a:lnTo>
                <a:close/>
                <a:moveTo>
                  <a:pt x="118" y="165"/>
                </a:moveTo>
                <a:lnTo>
                  <a:pt x="151" y="165"/>
                </a:lnTo>
                <a:lnTo>
                  <a:pt x="151" y="203"/>
                </a:lnTo>
                <a:lnTo>
                  <a:pt x="118" y="203"/>
                </a:lnTo>
                <a:lnTo>
                  <a:pt x="118" y="165"/>
                </a:lnTo>
                <a:lnTo>
                  <a:pt x="118" y="165"/>
                </a:lnTo>
                <a:lnTo>
                  <a:pt x="118" y="165"/>
                </a:lnTo>
                <a:close/>
                <a:moveTo>
                  <a:pt x="118" y="222"/>
                </a:moveTo>
                <a:lnTo>
                  <a:pt x="151" y="222"/>
                </a:lnTo>
                <a:lnTo>
                  <a:pt x="151" y="262"/>
                </a:lnTo>
                <a:lnTo>
                  <a:pt x="118" y="262"/>
                </a:lnTo>
                <a:lnTo>
                  <a:pt x="118" y="222"/>
                </a:lnTo>
                <a:lnTo>
                  <a:pt x="118" y="222"/>
                </a:lnTo>
                <a:lnTo>
                  <a:pt x="118" y="222"/>
                </a:lnTo>
                <a:close/>
                <a:moveTo>
                  <a:pt x="69" y="59"/>
                </a:moveTo>
                <a:lnTo>
                  <a:pt x="99" y="59"/>
                </a:lnTo>
                <a:lnTo>
                  <a:pt x="99" y="99"/>
                </a:lnTo>
                <a:lnTo>
                  <a:pt x="69" y="99"/>
                </a:lnTo>
                <a:lnTo>
                  <a:pt x="69" y="59"/>
                </a:lnTo>
                <a:lnTo>
                  <a:pt x="69" y="59"/>
                </a:lnTo>
                <a:lnTo>
                  <a:pt x="69" y="59"/>
                </a:lnTo>
                <a:close/>
                <a:moveTo>
                  <a:pt x="69" y="111"/>
                </a:moveTo>
                <a:lnTo>
                  <a:pt x="99" y="111"/>
                </a:lnTo>
                <a:lnTo>
                  <a:pt x="99" y="151"/>
                </a:lnTo>
                <a:lnTo>
                  <a:pt x="69" y="151"/>
                </a:lnTo>
                <a:lnTo>
                  <a:pt x="69" y="111"/>
                </a:lnTo>
                <a:lnTo>
                  <a:pt x="69" y="111"/>
                </a:lnTo>
                <a:lnTo>
                  <a:pt x="69" y="111"/>
                </a:lnTo>
                <a:close/>
                <a:moveTo>
                  <a:pt x="69" y="165"/>
                </a:moveTo>
                <a:lnTo>
                  <a:pt x="99" y="165"/>
                </a:lnTo>
                <a:lnTo>
                  <a:pt x="99" y="203"/>
                </a:lnTo>
                <a:lnTo>
                  <a:pt x="69" y="203"/>
                </a:lnTo>
                <a:lnTo>
                  <a:pt x="69" y="165"/>
                </a:lnTo>
                <a:lnTo>
                  <a:pt x="69" y="165"/>
                </a:lnTo>
                <a:lnTo>
                  <a:pt x="69" y="165"/>
                </a:lnTo>
                <a:close/>
                <a:moveTo>
                  <a:pt x="69" y="222"/>
                </a:moveTo>
                <a:lnTo>
                  <a:pt x="99" y="222"/>
                </a:lnTo>
                <a:lnTo>
                  <a:pt x="99" y="262"/>
                </a:lnTo>
                <a:lnTo>
                  <a:pt x="69" y="262"/>
                </a:lnTo>
                <a:lnTo>
                  <a:pt x="69" y="222"/>
                </a:lnTo>
                <a:lnTo>
                  <a:pt x="69" y="222"/>
                </a:lnTo>
                <a:lnTo>
                  <a:pt x="69" y="222"/>
                </a:lnTo>
                <a:close/>
                <a:moveTo>
                  <a:pt x="17" y="59"/>
                </a:moveTo>
                <a:lnTo>
                  <a:pt x="50" y="59"/>
                </a:lnTo>
                <a:lnTo>
                  <a:pt x="50" y="99"/>
                </a:lnTo>
                <a:lnTo>
                  <a:pt x="17" y="99"/>
                </a:lnTo>
                <a:lnTo>
                  <a:pt x="17" y="59"/>
                </a:lnTo>
                <a:lnTo>
                  <a:pt x="17" y="59"/>
                </a:lnTo>
                <a:lnTo>
                  <a:pt x="17" y="59"/>
                </a:lnTo>
                <a:close/>
                <a:moveTo>
                  <a:pt x="17" y="111"/>
                </a:moveTo>
                <a:lnTo>
                  <a:pt x="50" y="111"/>
                </a:lnTo>
                <a:lnTo>
                  <a:pt x="50" y="151"/>
                </a:lnTo>
                <a:lnTo>
                  <a:pt x="17" y="151"/>
                </a:lnTo>
                <a:lnTo>
                  <a:pt x="17" y="111"/>
                </a:lnTo>
                <a:lnTo>
                  <a:pt x="17" y="111"/>
                </a:lnTo>
                <a:lnTo>
                  <a:pt x="17" y="111"/>
                </a:lnTo>
                <a:close/>
                <a:moveTo>
                  <a:pt x="17" y="165"/>
                </a:moveTo>
                <a:lnTo>
                  <a:pt x="50" y="165"/>
                </a:lnTo>
                <a:lnTo>
                  <a:pt x="50" y="203"/>
                </a:lnTo>
                <a:lnTo>
                  <a:pt x="17" y="203"/>
                </a:lnTo>
                <a:lnTo>
                  <a:pt x="17" y="165"/>
                </a:lnTo>
                <a:lnTo>
                  <a:pt x="17" y="165"/>
                </a:lnTo>
                <a:lnTo>
                  <a:pt x="17" y="165"/>
                </a:lnTo>
                <a:close/>
                <a:moveTo>
                  <a:pt x="17" y="222"/>
                </a:moveTo>
                <a:lnTo>
                  <a:pt x="50" y="222"/>
                </a:lnTo>
                <a:lnTo>
                  <a:pt x="50" y="262"/>
                </a:lnTo>
                <a:lnTo>
                  <a:pt x="17" y="262"/>
                </a:lnTo>
                <a:lnTo>
                  <a:pt x="17" y="222"/>
                </a:lnTo>
                <a:lnTo>
                  <a:pt x="17" y="222"/>
                </a:lnTo>
                <a:lnTo>
                  <a:pt x="17" y="222"/>
                </a:lnTo>
                <a:close/>
                <a:moveTo>
                  <a:pt x="135" y="16"/>
                </a:moveTo>
                <a:lnTo>
                  <a:pt x="135" y="0"/>
                </a:lnTo>
                <a:lnTo>
                  <a:pt x="33" y="0"/>
                </a:lnTo>
                <a:lnTo>
                  <a:pt x="33" y="16"/>
                </a:lnTo>
                <a:lnTo>
                  <a:pt x="0" y="16"/>
                </a:lnTo>
                <a:lnTo>
                  <a:pt x="0" y="40"/>
                </a:lnTo>
                <a:lnTo>
                  <a:pt x="168" y="40"/>
                </a:lnTo>
                <a:lnTo>
                  <a:pt x="168" y="16"/>
                </a:lnTo>
                <a:lnTo>
                  <a:pt x="135" y="16"/>
                </a:lnTo>
                <a:lnTo>
                  <a:pt x="135" y="16"/>
                </a:lnTo>
                <a:lnTo>
                  <a:pt x="135" y="16"/>
                </a:lnTo>
                <a:close/>
              </a:path>
            </a:pathLst>
          </a:custGeom>
          <a:solidFill>
            <a:srgbClr val="002060"/>
          </a:solidFill>
          <a:ln>
            <a:solidFill>
              <a:srgbClr val="002060"/>
            </a:solidFill>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sp>
        <p:nvSpPr>
          <p:cNvPr id="38" name="TextBox 37"/>
          <p:cNvSpPr txBox="1"/>
          <p:nvPr/>
        </p:nvSpPr>
        <p:spPr>
          <a:xfrm>
            <a:off x="8687153" y="5458662"/>
            <a:ext cx="1828282" cy="488852"/>
          </a:xfrm>
          <a:prstGeom prst="rect">
            <a:avLst/>
          </a:prstGeom>
          <a:noFill/>
        </p:spPr>
        <p:txBody>
          <a:bodyPr wrap="square" lIns="0" tIns="0" rIns="0" bIns="0" rtlCol="0" anchor="t" anchorCtr="0">
            <a:spAutoFit/>
          </a:bodyPr>
          <a:lstStyle/>
          <a:p>
            <a:pPr fontAlgn="base">
              <a:lnSpc>
                <a:spcPct val="90000"/>
              </a:lnSpc>
              <a:spcBef>
                <a:spcPct val="0"/>
              </a:spcBef>
              <a:spcAft>
                <a:spcPct val="0"/>
              </a:spcAft>
            </a:pPr>
            <a:r>
              <a:rPr lang="en-US">
                <a:gradFill>
                  <a:gsLst>
                    <a:gs pos="0">
                      <a:schemeClr val="tx1"/>
                    </a:gs>
                    <a:gs pos="67000">
                      <a:schemeClr val="tx1"/>
                    </a:gs>
                  </a:gsLst>
                  <a:lin ang="5400000" scaled="0"/>
                </a:gradFill>
              </a:rPr>
              <a:t>Accessible everywhere</a:t>
            </a:r>
          </a:p>
        </p:txBody>
      </p:sp>
      <p:sp>
        <p:nvSpPr>
          <p:cNvPr id="39" name="Freeform 10">
            <a:extLst>
              <a:ext uri="{C183D7F6-B498-43B3-948B-1728B52AA6E4}">
                <adec:decorative xmlns:adec="http://schemas.microsoft.com/office/drawing/2017/decorative" val="1"/>
              </a:ext>
            </a:extLst>
          </p:cNvPr>
          <p:cNvSpPr>
            <a:spLocks noEditPoints="1"/>
          </p:cNvSpPr>
          <p:nvPr/>
        </p:nvSpPr>
        <p:spPr bwMode="black">
          <a:xfrm>
            <a:off x="7487942" y="5412969"/>
            <a:ext cx="947917" cy="567436"/>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chemeClr val="accent1">
              <a:lumMod val="50000"/>
            </a:schemeClr>
          </a:solidFill>
          <a:ln>
            <a:noFill/>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nvGrpSpPr>
          <p:cNvPr id="5" name="Group 4">
            <a:extLst>
              <a:ext uri="{FF2B5EF4-FFF2-40B4-BE49-F238E27FC236}">
                <a16:creationId xmlns:a16="http://schemas.microsoft.com/office/drawing/2014/main" id="{AAB14D94-54AD-44F0-8D1B-A1D1537AD75C}"/>
              </a:ext>
              <a:ext uri="{C183D7F6-B498-43B3-948B-1728B52AA6E4}">
                <adec:decorative xmlns:adec="http://schemas.microsoft.com/office/drawing/2017/decorative" val="1"/>
              </a:ext>
            </a:extLst>
          </p:cNvPr>
          <p:cNvGrpSpPr/>
          <p:nvPr/>
        </p:nvGrpSpPr>
        <p:grpSpPr>
          <a:xfrm>
            <a:off x="3162775" y="3859588"/>
            <a:ext cx="7308339" cy="978079"/>
            <a:chOff x="2116376" y="2446950"/>
            <a:chExt cx="7308339" cy="978079"/>
          </a:xfrm>
        </p:grpSpPr>
        <p:sp>
          <p:nvSpPr>
            <p:cNvPr id="29" name="TextBox 28"/>
            <p:cNvSpPr txBox="1"/>
            <p:nvPr/>
          </p:nvSpPr>
          <p:spPr>
            <a:xfrm>
              <a:off x="2116376" y="3180603"/>
              <a:ext cx="3492443" cy="244426"/>
            </a:xfrm>
            <a:prstGeom prst="rect">
              <a:avLst/>
            </a:prstGeom>
            <a:noFill/>
          </p:spPr>
          <p:txBody>
            <a:bodyPr wrap="square" lIns="0" tIns="0" rIns="0" bIns="0" rtlCol="0" anchor="t" anchorCtr="0">
              <a:spAutoFit/>
            </a:bodyPr>
            <a:lstStyle/>
            <a:p>
              <a:pPr algn="ctr" fontAlgn="base">
                <a:lnSpc>
                  <a:spcPct val="90000"/>
                </a:lnSpc>
                <a:spcBef>
                  <a:spcPct val="0"/>
                </a:spcBef>
                <a:spcAft>
                  <a:spcPct val="0"/>
                </a:spcAft>
              </a:pPr>
              <a:r>
                <a:rPr lang="en-US">
                  <a:gradFill>
                    <a:gsLst>
                      <a:gs pos="0">
                        <a:schemeClr val="tx1"/>
                      </a:gs>
                      <a:gs pos="67000">
                        <a:schemeClr val="tx1"/>
                      </a:gs>
                    </a:gsLst>
                    <a:lin ang="5400000" scaled="0"/>
                  </a:gradFill>
                </a:rPr>
                <a:t>1 CPU for 100 hours</a:t>
              </a:r>
            </a:p>
          </p:txBody>
        </p:sp>
        <p:sp>
          <p:nvSpPr>
            <p:cNvPr id="34" name="TextBox 33"/>
            <p:cNvSpPr txBox="1"/>
            <p:nvPr/>
          </p:nvSpPr>
          <p:spPr>
            <a:xfrm>
              <a:off x="5932272" y="3180603"/>
              <a:ext cx="3492443" cy="244426"/>
            </a:xfrm>
            <a:prstGeom prst="rect">
              <a:avLst/>
            </a:prstGeom>
            <a:noFill/>
          </p:spPr>
          <p:txBody>
            <a:bodyPr wrap="square" lIns="0" tIns="0" rIns="0" bIns="0" rtlCol="0" anchor="t" anchorCtr="0">
              <a:spAutoFit/>
            </a:bodyPr>
            <a:lstStyle/>
            <a:p>
              <a:pPr algn="ctr" fontAlgn="base">
                <a:lnSpc>
                  <a:spcPct val="90000"/>
                </a:lnSpc>
                <a:spcBef>
                  <a:spcPct val="0"/>
                </a:spcBef>
                <a:spcAft>
                  <a:spcPct val="0"/>
                </a:spcAft>
              </a:pPr>
              <a:r>
                <a:rPr lang="en-US">
                  <a:gradFill>
                    <a:gsLst>
                      <a:gs pos="0">
                        <a:schemeClr val="tx1"/>
                      </a:gs>
                      <a:gs pos="67000">
                        <a:schemeClr val="tx1"/>
                      </a:gs>
                    </a:gsLst>
                    <a:lin ang="5400000" scaled="0"/>
                  </a:gradFill>
                </a:rPr>
                <a:t>100 CPUs for 1 hour</a:t>
              </a:r>
            </a:p>
          </p:txBody>
        </p:sp>
        <p:pic>
          <p:nvPicPr>
            <p:cNvPr id="40"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02086" y="2555919"/>
              <a:ext cx="327778" cy="322459"/>
            </a:xfrm>
            <a:prstGeom prst="rect">
              <a:avLst/>
            </a:prstGeom>
            <a:solidFill>
              <a:srgbClr val="002060"/>
            </a:solidFill>
            <a:ln>
              <a:solidFill>
                <a:srgbClr val="002060"/>
              </a:solidFill>
            </a:ln>
          </p:spPr>
        </p:pic>
        <p:grpSp>
          <p:nvGrpSpPr>
            <p:cNvPr id="41" name="Group 40"/>
            <p:cNvGrpSpPr/>
            <p:nvPr/>
          </p:nvGrpSpPr>
          <p:grpSpPr>
            <a:xfrm>
              <a:off x="4072459" y="2453679"/>
              <a:ext cx="415091" cy="460994"/>
              <a:chOff x="4787335" y="2453401"/>
              <a:chExt cx="415209" cy="461125"/>
            </a:xfrm>
            <a:solidFill>
              <a:schemeClr val="tx2"/>
            </a:solidFill>
          </p:grpSpPr>
          <p:sp>
            <p:nvSpPr>
              <p:cNvPr id="42" name="Pie 41"/>
              <p:cNvSpPr/>
              <p:nvPr/>
            </p:nvSpPr>
            <p:spPr bwMode="auto">
              <a:xfrm rot="16200000">
                <a:off x="4832577" y="2563865"/>
                <a:ext cx="306162" cy="306160"/>
              </a:xfrm>
              <a:prstGeom prst="pie">
                <a:avLst>
                  <a:gd name="adj1" fmla="val 0"/>
                  <a:gd name="adj2" fmla="val 19277301"/>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z="1836" spc="-50">
                  <a:gradFill>
                    <a:gsLst>
                      <a:gs pos="0">
                        <a:schemeClr val="tx1"/>
                      </a:gs>
                      <a:gs pos="67000">
                        <a:schemeClr val="tx1"/>
                      </a:gs>
                    </a:gsLst>
                    <a:lin ang="5400000" scaled="0"/>
                  </a:gradFill>
                  <a:ea typeface="Segoe UI" pitchFamily="34" charset="0"/>
                  <a:cs typeface="Segoe UI" pitchFamily="34" charset="0"/>
                </a:endParaRPr>
              </a:p>
            </p:txBody>
          </p:sp>
          <p:sp>
            <p:nvSpPr>
              <p:cNvPr id="43" name="Freeform 320"/>
              <p:cNvSpPr>
                <a:spLocks noEditPoints="1"/>
              </p:cNvSpPr>
              <p:nvPr/>
            </p:nvSpPr>
            <p:spPr bwMode="auto">
              <a:xfrm>
                <a:off x="4787335" y="2453401"/>
                <a:ext cx="415209" cy="461125"/>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w="9525">
                <a:solidFill>
                  <a:srgbClr val="002060"/>
                </a:solidFill>
                <a:round/>
                <a:headEnd/>
                <a:tailEnd/>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sp>
          <p:nvSpPr>
            <p:cNvPr id="44" name="Freeform 58"/>
            <p:cNvSpPr>
              <a:spLocks/>
            </p:cNvSpPr>
            <p:nvPr/>
          </p:nvSpPr>
          <p:spPr bwMode="auto">
            <a:xfrm>
              <a:off x="3623530" y="2585993"/>
              <a:ext cx="258110" cy="262307"/>
            </a:xfrm>
            <a:custGeom>
              <a:avLst/>
              <a:gdLst>
                <a:gd name="T0" fmla="*/ 61 w 123"/>
                <a:gd name="T1" fmla="*/ 38 h 125"/>
                <a:gd name="T2" fmla="*/ 97 w 123"/>
                <a:gd name="T3" fmla="*/ 0 h 125"/>
                <a:gd name="T4" fmla="*/ 123 w 123"/>
                <a:gd name="T5" fmla="*/ 26 h 125"/>
                <a:gd name="T6" fmla="*/ 87 w 123"/>
                <a:gd name="T7" fmla="*/ 64 h 125"/>
                <a:gd name="T8" fmla="*/ 123 w 123"/>
                <a:gd name="T9" fmla="*/ 99 h 125"/>
                <a:gd name="T10" fmla="*/ 97 w 123"/>
                <a:gd name="T11" fmla="*/ 125 h 125"/>
                <a:gd name="T12" fmla="*/ 61 w 123"/>
                <a:gd name="T13" fmla="*/ 90 h 125"/>
                <a:gd name="T14" fmla="*/ 26 w 123"/>
                <a:gd name="T15" fmla="*/ 125 h 125"/>
                <a:gd name="T16" fmla="*/ 0 w 123"/>
                <a:gd name="T17" fmla="*/ 99 h 125"/>
                <a:gd name="T18" fmla="*/ 35 w 123"/>
                <a:gd name="T19" fmla="*/ 64 h 125"/>
                <a:gd name="T20" fmla="*/ 0 w 123"/>
                <a:gd name="T21" fmla="*/ 26 h 125"/>
                <a:gd name="T22" fmla="*/ 26 w 123"/>
                <a:gd name="T23" fmla="*/ 0 h 125"/>
                <a:gd name="T24" fmla="*/ 61 w 123"/>
                <a:gd name="T25"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5">
                  <a:moveTo>
                    <a:pt x="61" y="38"/>
                  </a:moveTo>
                  <a:lnTo>
                    <a:pt x="97" y="0"/>
                  </a:lnTo>
                  <a:lnTo>
                    <a:pt x="123" y="26"/>
                  </a:lnTo>
                  <a:lnTo>
                    <a:pt x="87" y="64"/>
                  </a:lnTo>
                  <a:lnTo>
                    <a:pt x="123" y="99"/>
                  </a:lnTo>
                  <a:lnTo>
                    <a:pt x="97" y="125"/>
                  </a:lnTo>
                  <a:lnTo>
                    <a:pt x="61" y="90"/>
                  </a:lnTo>
                  <a:lnTo>
                    <a:pt x="26" y="125"/>
                  </a:lnTo>
                  <a:lnTo>
                    <a:pt x="0" y="99"/>
                  </a:lnTo>
                  <a:lnTo>
                    <a:pt x="35" y="64"/>
                  </a:lnTo>
                  <a:lnTo>
                    <a:pt x="0" y="26"/>
                  </a:lnTo>
                  <a:lnTo>
                    <a:pt x="26" y="0"/>
                  </a:lnTo>
                  <a:lnTo>
                    <a:pt x="61" y="38"/>
                  </a:lnTo>
                  <a:close/>
                </a:path>
              </a:pathLst>
            </a:custGeom>
            <a:solidFill>
              <a:srgbClr val="002060"/>
            </a:solidFill>
            <a:ln>
              <a:solidFill>
                <a:srgbClr val="002060"/>
              </a:solidFill>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nvGrpSpPr>
            <p:cNvPr id="45" name="Group 44"/>
            <p:cNvGrpSpPr/>
            <p:nvPr/>
          </p:nvGrpSpPr>
          <p:grpSpPr>
            <a:xfrm>
              <a:off x="7973312" y="2453679"/>
              <a:ext cx="415091" cy="460994"/>
              <a:chOff x="4787335" y="2453401"/>
              <a:chExt cx="415209" cy="461125"/>
            </a:xfrm>
            <a:solidFill>
              <a:schemeClr val="accent1"/>
            </a:solidFill>
          </p:grpSpPr>
          <p:sp>
            <p:nvSpPr>
              <p:cNvPr id="46" name="Pie 45"/>
              <p:cNvSpPr/>
              <p:nvPr/>
            </p:nvSpPr>
            <p:spPr bwMode="auto">
              <a:xfrm rot="16200000">
                <a:off x="4832577" y="2563865"/>
                <a:ext cx="306162" cy="306160"/>
              </a:xfrm>
              <a:prstGeom prst="pie">
                <a:avLst>
                  <a:gd name="adj1" fmla="val 0"/>
                  <a:gd name="adj2" fmla="val 2069374"/>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algn="ctr" defTabSz="913748" fontAlgn="base">
                  <a:spcBef>
                    <a:spcPct val="0"/>
                  </a:spcBef>
                  <a:spcAft>
                    <a:spcPct val="0"/>
                  </a:spcAft>
                </a:pPr>
                <a:endParaRPr lang="en-US" sz="1836" spc="-50">
                  <a:gradFill>
                    <a:gsLst>
                      <a:gs pos="0">
                        <a:schemeClr val="tx1"/>
                      </a:gs>
                      <a:gs pos="67000">
                        <a:schemeClr val="tx1"/>
                      </a:gs>
                    </a:gsLst>
                    <a:lin ang="5400000" scaled="0"/>
                  </a:gradFill>
                  <a:ea typeface="Segoe UI" pitchFamily="34" charset="0"/>
                  <a:cs typeface="Segoe UI" pitchFamily="34" charset="0"/>
                </a:endParaRPr>
              </a:p>
            </p:txBody>
          </p:sp>
          <p:sp>
            <p:nvSpPr>
              <p:cNvPr id="47" name="Freeform 320"/>
              <p:cNvSpPr>
                <a:spLocks noEditPoints="1"/>
              </p:cNvSpPr>
              <p:nvPr/>
            </p:nvSpPr>
            <p:spPr bwMode="auto">
              <a:xfrm>
                <a:off x="4787335" y="2453401"/>
                <a:ext cx="415209" cy="461125"/>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solidFill>
                <a:srgbClr val="002060"/>
              </a:solidFill>
              <a:ln w="9525">
                <a:solidFill>
                  <a:srgbClr val="000000"/>
                </a:solidFill>
                <a:round/>
                <a:headEnd/>
                <a:tailEnd/>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sp>
          <p:nvSpPr>
            <p:cNvPr id="48" name="Freeform 58"/>
            <p:cNvSpPr>
              <a:spLocks/>
            </p:cNvSpPr>
            <p:nvPr/>
          </p:nvSpPr>
          <p:spPr bwMode="auto">
            <a:xfrm>
              <a:off x="7524383" y="2585993"/>
              <a:ext cx="258110" cy="262307"/>
            </a:xfrm>
            <a:custGeom>
              <a:avLst/>
              <a:gdLst>
                <a:gd name="T0" fmla="*/ 61 w 123"/>
                <a:gd name="T1" fmla="*/ 38 h 125"/>
                <a:gd name="T2" fmla="*/ 97 w 123"/>
                <a:gd name="T3" fmla="*/ 0 h 125"/>
                <a:gd name="T4" fmla="*/ 123 w 123"/>
                <a:gd name="T5" fmla="*/ 26 h 125"/>
                <a:gd name="T6" fmla="*/ 87 w 123"/>
                <a:gd name="T7" fmla="*/ 64 h 125"/>
                <a:gd name="T8" fmla="*/ 123 w 123"/>
                <a:gd name="T9" fmla="*/ 99 h 125"/>
                <a:gd name="T10" fmla="*/ 97 w 123"/>
                <a:gd name="T11" fmla="*/ 125 h 125"/>
                <a:gd name="T12" fmla="*/ 61 w 123"/>
                <a:gd name="T13" fmla="*/ 90 h 125"/>
                <a:gd name="T14" fmla="*/ 26 w 123"/>
                <a:gd name="T15" fmla="*/ 125 h 125"/>
                <a:gd name="T16" fmla="*/ 0 w 123"/>
                <a:gd name="T17" fmla="*/ 99 h 125"/>
                <a:gd name="T18" fmla="*/ 35 w 123"/>
                <a:gd name="T19" fmla="*/ 64 h 125"/>
                <a:gd name="T20" fmla="*/ 0 w 123"/>
                <a:gd name="T21" fmla="*/ 26 h 125"/>
                <a:gd name="T22" fmla="*/ 26 w 123"/>
                <a:gd name="T23" fmla="*/ 0 h 125"/>
                <a:gd name="T24" fmla="*/ 61 w 123"/>
                <a:gd name="T25" fmla="*/ 3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3" h="125">
                  <a:moveTo>
                    <a:pt x="61" y="38"/>
                  </a:moveTo>
                  <a:lnTo>
                    <a:pt x="97" y="0"/>
                  </a:lnTo>
                  <a:lnTo>
                    <a:pt x="123" y="26"/>
                  </a:lnTo>
                  <a:lnTo>
                    <a:pt x="87" y="64"/>
                  </a:lnTo>
                  <a:lnTo>
                    <a:pt x="123" y="99"/>
                  </a:lnTo>
                  <a:lnTo>
                    <a:pt x="97" y="125"/>
                  </a:lnTo>
                  <a:lnTo>
                    <a:pt x="61" y="90"/>
                  </a:lnTo>
                  <a:lnTo>
                    <a:pt x="26" y="125"/>
                  </a:lnTo>
                  <a:lnTo>
                    <a:pt x="0" y="99"/>
                  </a:lnTo>
                  <a:lnTo>
                    <a:pt x="35" y="64"/>
                  </a:lnTo>
                  <a:lnTo>
                    <a:pt x="0" y="26"/>
                  </a:lnTo>
                  <a:lnTo>
                    <a:pt x="26" y="0"/>
                  </a:lnTo>
                  <a:lnTo>
                    <a:pt x="61" y="38"/>
                  </a:lnTo>
                  <a:close/>
                </a:path>
              </a:pathLst>
            </a:custGeom>
            <a:solidFill>
              <a:srgbClr val="002060"/>
            </a:solidFill>
            <a:ln>
              <a:solidFill>
                <a:srgbClr val="002060"/>
              </a:solidFill>
            </a:ln>
          </p:spPr>
          <p:txBody>
            <a:bodyPr vert="horz" wrap="square" lIns="91414" tIns="45706" rIns="91414" bIns="45706" numCol="1" anchor="t" anchorCtr="0" compatLnSpc="1">
              <a:prstTxWarp prst="textNoShape">
                <a:avLst/>
              </a:prstTxWarp>
            </a:bodyPr>
            <a:lstStyle/>
            <a:p>
              <a:endParaRPr lang="en-US" sz="1836">
                <a:gradFill>
                  <a:gsLst>
                    <a:gs pos="0">
                      <a:schemeClr val="tx1"/>
                    </a:gs>
                    <a:gs pos="67000">
                      <a:schemeClr val="tx1"/>
                    </a:gs>
                  </a:gsLst>
                  <a:lin ang="5400000" scaled="0"/>
                </a:gradFill>
              </a:endParaRPr>
            </a:p>
          </p:txBody>
        </p:sp>
        <p:grpSp>
          <p:nvGrpSpPr>
            <p:cNvPr id="49" name="Group 48"/>
            <p:cNvGrpSpPr/>
            <p:nvPr/>
          </p:nvGrpSpPr>
          <p:grpSpPr>
            <a:xfrm>
              <a:off x="6752564" y="2446950"/>
              <a:ext cx="543841" cy="540385"/>
              <a:chOff x="7766950" y="2547963"/>
              <a:chExt cx="543994" cy="540539"/>
            </a:xfrm>
            <a:solidFill>
              <a:schemeClr val="accent1">
                <a:lumMod val="50000"/>
              </a:schemeClr>
            </a:solidFill>
          </p:grpSpPr>
          <p:pic>
            <p:nvPicPr>
              <p:cNvPr id="50"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47008" y="2737783"/>
                <a:ext cx="163936" cy="161276"/>
              </a:xfrm>
              <a:prstGeom prst="rect">
                <a:avLst/>
              </a:prstGeom>
              <a:grpFill/>
            </p:spPr>
          </p:pic>
          <p:pic>
            <p:nvPicPr>
              <p:cNvPr id="51"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6950" y="2547963"/>
                <a:ext cx="163936" cy="161276"/>
              </a:xfrm>
              <a:prstGeom prst="rect">
                <a:avLst/>
              </a:prstGeom>
              <a:grpFill/>
            </p:spPr>
          </p:pic>
          <p:pic>
            <p:nvPicPr>
              <p:cNvPr id="52"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6950" y="2737783"/>
                <a:ext cx="163936" cy="161276"/>
              </a:xfrm>
              <a:prstGeom prst="rect">
                <a:avLst/>
              </a:prstGeom>
              <a:grpFill/>
            </p:spPr>
          </p:pic>
          <p:pic>
            <p:nvPicPr>
              <p:cNvPr id="53"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56979" y="2547963"/>
                <a:ext cx="163936" cy="161276"/>
              </a:xfrm>
              <a:prstGeom prst="rect">
                <a:avLst/>
              </a:prstGeom>
              <a:grpFill/>
            </p:spPr>
          </p:pic>
          <p:pic>
            <p:nvPicPr>
              <p:cNvPr id="54"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56979" y="2737783"/>
                <a:ext cx="163936" cy="161276"/>
              </a:xfrm>
              <a:prstGeom prst="rect">
                <a:avLst/>
              </a:prstGeom>
              <a:grpFill/>
            </p:spPr>
          </p:pic>
          <p:pic>
            <p:nvPicPr>
              <p:cNvPr id="55"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47008" y="2547963"/>
                <a:ext cx="163936" cy="161276"/>
              </a:xfrm>
              <a:prstGeom prst="rect">
                <a:avLst/>
              </a:prstGeom>
              <a:grpFill/>
            </p:spPr>
          </p:pic>
          <p:pic>
            <p:nvPicPr>
              <p:cNvPr id="56"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766950" y="2927226"/>
                <a:ext cx="163936" cy="161276"/>
              </a:xfrm>
              <a:prstGeom prst="rect">
                <a:avLst/>
              </a:prstGeom>
              <a:grpFill/>
            </p:spPr>
          </p:pic>
          <p:pic>
            <p:nvPicPr>
              <p:cNvPr id="57"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956979" y="2927226"/>
                <a:ext cx="163936" cy="161276"/>
              </a:xfrm>
              <a:prstGeom prst="rect">
                <a:avLst/>
              </a:prstGeom>
              <a:grpFill/>
            </p:spPr>
          </p:pic>
          <p:pic>
            <p:nvPicPr>
              <p:cNvPr id="58" name="Picture 5" descr="\\SFP\Work\White_Whale\3-22036_Kuleen_Bharadwaj\PPT\4_SQL Server Renewal\SFP_Art\Icons\Marketecture Icons\ICONS\CPU.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47008" y="2927226"/>
                <a:ext cx="163936" cy="161276"/>
              </a:xfrm>
              <a:prstGeom prst="rect">
                <a:avLst/>
              </a:prstGeom>
              <a:grpFill/>
            </p:spPr>
          </p:pic>
        </p:grpSp>
      </p:grpSp>
      <p:sp>
        <p:nvSpPr>
          <p:cNvPr id="2" name="Title 1"/>
          <p:cNvSpPr>
            <a:spLocks noGrp="1"/>
          </p:cNvSpPr>
          <p:nvPr>
            <p:ph type="title"/>
          </p:nvPr>
        </p:nvSpPr>
        <p:spPr/>
        <p:txBody>
          <a:bodyPr/>
          <a:lstStyle/>
          <a:p>
            <a:r>
              <a:rPr lang="en-US" sz="3200">
                <a:latin typeface="Segoe UI Semibold (headings)"/>
              </a:rPr>
              <a:t>IT &amp; business transformation benefit: Agility</a:t>
            </a:r>
            <a:br>
              <a:rPr lang="en-US" sz="3200">
                <a:latin typeface="Segoe UI Semibold (headings)"/>
              </a:rPr>
            </a:br>
            <a:endParaRPr lang="en-US" sz="3200">
              <a:latin typeface="Segoe UI Semibold (headings)"/>
            </a:endParaRPr>
          </a:p>
        </p:txBody>
      </p:sp>
      <p:sp>
        <p:nvSpPr>
          <p:cNvPr id="59" name="Text Box 3">
            <a:extLst>
              <a:ext uri="{FF2B5EF4-FFF2-40B4-BE49-F238E27FC236}">
                <a16:creationId xmlns:a16="http://schemas.microsoft.com/office/drawing/2014/main" id="{640EBA0D-9071-415A-B971-42C99E2ACBB1}"/>
              </a:ext>
            </a:extLst>
          </p:cNvPr>
          <p:cNvSpPr txBox="1">
            <a:spLocks noChangeArrowheads="1"/>
          </p:cNvSpPr>
          <p:nvPr/>
        </p:nvSpPr>
        <p:spPr bwMode="blackWhite">
          <a:xfrm>
            <a:off x="651086" y="6673827"/>
            <a:ext cx="4482124" cy="10560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cs typeface="Segoe UI" pitchFamily="34" charset="0"/>
              </a:rPr>
              <a:t>© Copyright Microsoft Corporation. All rights reserved. </a:t>
            </a:r>
          </a:p>
        </p:txBody>
      </p:sp>
    </p:spTree>
    <p:extLst>
      <p:ext uri="{BB962C8B-B14F-4D97-AF65-F5344CB8AC3E}">
        <p14:creationId xmlns:p14="http://schemas.microsoft.com/office/powerpoint/2010/main" val="29099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7175-278C-4EF2-B06D-AEE10B0B9A30}"/>
              </a:ext>
            </a:extLst>
          </p:cNvPr>
          <p:cNvSpPr>
            <a:spLocks noGrp="1"/>
          </p:cNvSpPr>
          <p:nvPr>
            <p:ph type="title"/>
          </p:nvPr>
        </p:nvSpPr>
        <p:spPr/>
        <p:txBody>
          <a:bodyPr/>
          <a:lstStyle/>
          <a:p>
            <a:r>
              <a:rPr lang="en-US" sz="3200">
                <a:latin typeface="Segoe UI Semibold (headings)"/>
              </a:rPr>
              <a:t>IT &amp; business transformation benefit: </a:t>
            </a:r>
            <a:r>
              <a:rPr lang="en-US" sz="3200">
                <a:latin typeface="Segoe UI Semibold (headings)"/>
                <a:cs typeface="Segoe UI Semibold"/>
              </a:rPr>
              <a:t>Leverage investments to the fullest extent possible</a:t>
            </a:r>
            <a:endParaRPr lang="en-IN" sz="3200">
              <a:latin typeface="Segoe UI Semibold (headings)"/>
              <a:cs typeface="Segoe UI Semibold"/>
            </a:endParaRPr>
          </a:p>
        </p:txBody>
      </p:sp>
      <p:sp>
        <p:nvSpPr>
          <p:cNvPr id="38" name="Rectangle 37">
            <a:extLst>
              <a:ext uri="{FF2B5EF4-FFF2-40B4-BE49-F238E27FC236}">
                <a16:creationId xmlns:a16="http://schemas.microsoft.com/office/drawing/2014/main" id="{47F092E7-DF84-4D2C-AC44-E624EC836F50}"/>
              </a:ext>
            </a:extLst>
          </p:cNvPr>
          <p:cNvSpPr/>
          <p:nvPr/>
        </p:nvSpPr>
        <p:spPr bwMode="auto">
          <a:xfrm>
            <a:off x="4246164" y="2279600"/>
            <a:ext cx="7406640" cy="565429"/>
          </a:xfrm>
          <a:prstGeom prst="rect">
            <a:avLst/>
          </a:prstGeom>
          <a:noFill/>
          <a:ln w="63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ctr" anchorCtr="0" forceAA="0" compatLnSpc="1">
            <a:prstTxWarp prst="textNoShape">
              <a:avLst/>
            </a:prstTxWarp>
            <a:noAutofit/>
          </a:bodyPr>
          <a:lstStyle/>
          <a:p>
            <a:pPr marL="0" marR="0" lvl="0" indent="0" algn="ctr" defTabSz="790845" rtl="0" eaLnBrk="1" fontAlgn="base" latinLnBrk="0" hangingPunct="1">
              <a:lnSpc>
                <a:spcPct val="100000"/>
              </a:lnSpc>
              <a:spcBef>
                <a:spcPct val="0"/>
              </a:spcBef>
              <a:spcAft>
                <a:spcPts val="588"/>
              </a:spcAft>
              <a:buClrTx/>
              <a:buSzTx/>
              <a:buFontTx/>
              <a:buNone/>
              <a:tabLst/>
              <a:defRPr/>
            </a:pPr>
            <a:r>
              <a:rPr kumimoji="0" lang="en-US" sz="2000" b="0" i="0" u="none" strike="noStrike" kern="0" cap="none" spc="0" normalizeH="0" baseline="0" noProof="0">
                <a:ln>
                  <a:noFill/>
                </a:ln>
                <a:solidFill>
                  <a:srgbClr val="002050"/>
                </a:solidFill>
                <a:effectLst/>
                <a:uLnTx/>
                <a:uFillTx/>
                <a:latin typeface="Segoe UI Semibold" panose="020B0702040204020203" pitchFamily="34" charset="0"/>
                <a:cs typeface="Segoe UI Semibold" panose="020B0702040204020203" pitchFamily="34" charset="0"/>
              </a:rPr>
              <a:t>Public cloud: off-premises</a:t>
            </a:r>
          </a:p>
        </p:txBody>
      </p:sp>
      <p:cxnSp>
        <p:nvCxnSpPr>
          <p:cNvPr id="39" name="Straight Connector 38">
            <a:extLst>
              <a:ext uri="{FF2B5EF4-FFF2-40B4-BE49-F238E27FC236}">
                <a16:creationId xmlns:a16="http://schemas.microsoft.com/office/drawing/2014/main" id="{0B1A5A91-847B-409D-B202-B38C830A01A4}"/>
              </a:ext>
              <a:ext uri="{C183D7F6-B498-43B3-948B-1728B52AA6E4}">
                <adec:decorative xmlns:adec="http://schemas.microsoft.com/office/drawing/2017/decorative" val="1"/>
              </a:ext>
            </a:extLst>
          </p:cNvPr>
          <p:cNvCxnSpPr>
            <a:cxnSpLocks/>
          </p:cNvCxnSpPr>
          <p:nvPr/>
        </p:nvCxnSpPr>
        <p:spPr>
          <a:xfrm>
            <a:off x="4202269" y="2836375"/>
            <a:ext cx="7494431" cy="0"/>
          </a:xfrm>
          <a:prstGeom prst="line">
            <a:avLst/>
          </a:prstGeom>
          <a:ln w="2222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15DA8F-C937-4569-A062-B3D48A84F5FC}"/>
              </a:ext>
              <a:ext uri="{C183D7F6-B498-43B3-948B-1728B52AA6E4}">
                <adec:decorative xmlns:adec="http://schemas.microsoft.com/office/drawing/2017/decorative" val="1"/>
              </a:ext>
            </a:extLst>
          </p:cNvPr>
          <p:cNvCxnSpPr>
            <a:cxnSpLocks/>
          </p:cNvCxnSpPr>
          <p:nvPr/>
        </p:nvCxnSpPr>
        <p:spPr>
          <a:xfrm flipH="1">
            <a:off x="4360792" y="3407893"/>
            <a:ext cx="7177384"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820395D-8430-4462-BF04-128F5E45F415}"/>
              </a:ext>
              <a:ext uri="{C183D7F6-B498-43B3-948B-1728B52AA6E4}">
                <adec:decorative xmlns:adec="http://schemas.microsoft.com/office/drawing/2017/decorative" val="1"/>
              </a:ext>
            </a:extLst>
          </p:cNvPr>
          <p:cNvCxnSpPr/>
          <p:nvPr/>
        </p:nvCxnSpPr>
        <p:spPr>
          <a:xfrm flipH="1">
            <a:off x="7889723" y="2845030"/>
            <a:ext cx="0" cy="430425"/>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58AD9FE-0266-4D0F-B80D-A126C8CB081D}"/>
              </a:ext>
              <a:ext uri="{C183D7F6-B498-43B3-948B-1728B52AA6E4}">
                <adec:decorative xmlns:adec="http://schemas.microsoft.com/office/drawing/2017/decorative" val="1"/>
              </a:ext>
            </a:extLst>
          </p:cNvPr>
          <p:cNvCxnSpPr/>
          <p:nvPr/>
        </p:nvCxnSpPr>
        <p:spPr>
          <a:xfrm flipH="1">
            <a:off x="10332717" y="2845030"/>
            <a:ext cx="0" cy="430425"/>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98CB5EB-B868-484C-8FCA-991962495478}"/>
              </a:ext>
              <a:ext uri="{C183D7F6-B498-43B3-948B-1728B52AA6E4}">
                <adec:decorative xmlns:adec="http://schemas.microsoft.com/office/drawing/2017/decorative" val="1"/>
              </a:ext>
            </a:extLst>
          </p:cNvPr>
          <p:cNvCxnSpPr/>
          <p:nvPr/>
        </p:nvCxnSpPr>
        <p:spPr>
          <a:xfrm flipH="1">
            <a:off x="5566252" y="2845030"/>
            <a:ext cx="0" cy="430425"/>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186BE234-51F5-4653-93EF-F053146F10CD}"/>
              </a:ext>
            </a:extLst>
          </p:cNvPr>
          <p:cNvSpPr/>
          <p:nvPr/>
        </p:nvSpPr>
        <p:spPr bwMode="auto">
          <a:xfrm>
            <a:off x="9531244" y="3275455"/>
            <a:ext cx="1602946" cy="289821"/>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Commodity</a:t>
            </a:r>
          </a:p>
        </p:txBody>
      </p:sp>
      <p:sp>
        <p:nvSpPr>
          <p:cNvPr id="97" name="Rectangle 96">
            <a:extLst>
              <a:ext uri="{FF2B5EF4-FFF2-40B4-BE49-F238E27FC236}">
                <a16:creationId xmlns:a16="http://schemas.microsoft.com/office/drawing/2014/main" id="{5ED78A39-E249-495F-8318-4F284964B057}"/>
              </a:ext>
            </a:extLst>
          </p:cNvPr>
          <p:cNvSpPr/>
          <p:nvPr/>
        </p:nvSpPr>
        <p:spPr bwMode="auto">
          <a:xfrm>
            <a:off x="4764779" y="3261321"/>
            <a:ext cx="1602946" cy="289821"/>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Existing</a:t>
            </a:r>
          </a:p>
        </p:txBody>
      </p:sp>
      <p:sp>
        <p:nvSpPr>
          <p:cNvPr id="98" name="Rectangle 97">
            <a:extLst>
              <a:ext uri="{FF2B5EF4-FFF2-40B4-BE49-F238E27FC236}">
                <a16:creationId xmlns:a16="http://schemas.microsoft.com/office/drawing/2014/main" id="{ED0D4FA1-DFF2-4A07-8F36-8A660930C5FD}"/>
              </a:ext>
            </a:extLst>
          </p:cNvPr>
          <p:cNvSpPr/>
          <p:nvPr/>
        </p:nvSpPr>
        <p:spPr bwMode="auto">
          <a:xfrm>
            <a:off x="7088250" y="3219541"/>
            <a:ext cx="1602946" cy="289821"/>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Modern apps</a:t>
            </a:r>
          </a:p>
        </p:txBody>
      </p:sp>
      <p:sp>
        <p:nvSpPr>
          <p:cNvPr id="102" name="Rectangle 101">
            <a:extLst>
              <a:ext uri="{FF2B5EF4-FFF2-40B4-BE49-F238E27FC236}">
                <a16:creationId xmlns:a16="http://schemas.microsoft.com/office/drawing/2014/main" id="{CBA26A08-15C8-4D4C-B40B-7B21DE45526B}"/>
              </a:ext>
            </a:extLst>
          </p:cNvPr>
          <p:cNvSpPr/>
          <p:nvPr/>
        </p:nvSpPr>
        <p:spPr>
          <a:xfrm>
            <a:off x="9210130" y="3714513"/>
            <a:ext cx="2245174" cy="1312607"/>
          </a:xfrm>
          <a:prstGeom prst="rect">
            <a:avLst/>
          </a:prstGeom>
          <a:solidFill>
            <a:schemeClr val="bg1">
              <a:lumMod val="95000"/>
            </a:schemeClr>
          </a:solidFill>
          <a:ln w="9525" cap="flat" cmpd="sng" algn="ctr">
            <a:noFill/>
            <a:prstDash val="solid"/>
            <a:miter lim="800000"/>
          </a:ln>
          <a:effectLst/>
        </p:spPr>
        <p:txBody>
          <a:bodyPr lIns="91440" tIns="45720" rIns="91440" bIns="45720" rtlCol="0" anchor="t" anchorCtr="0"/>
          <a:lstStyle/>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Semibold" panose="020B0702040204020203" pitchFamily="34" charset="0"/>
                <a:cs typeface="Segoe UI Semibold" panose="020B0702040204020203" pitchFamily="34" charset="0"/>
              </a:rPr>
              <a:t>SaaS</a:t>
            </a:r>
          </a:p>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353535"/>
                </a:solidFill>
                <a:effectLst/>
                <a:uLnTx/>
                <a:uFillTx/>
                <a:latin typeface="Segoe UI Semilight"/>
              </a:rPr>
              <a:t>(Microsoft Dynamics Online, Office 365, etc.)</a:t>
            </a:r>
          </a:p>
        </p:txBody>
      </p:sp>
      <p:sp>
        <p:nvSpPr>
          <p:cNvPr id="103" name="Rectangle 102">
            <a:extLst>
              <a:ext uri="{FF2B5EF4-FFF2-40B4-BE49-F238E27FC236}">
                <a16:creationId xmlns:a16="http://schemas.microsoft.com/office/drawing/2014/main" id="{9943DE5C-3C0D-4045-94F8-7E99F6E53E27}"/>
              </a:ext>
            </a:extLst>
          </p:cNvPr>
          <p:cNvSpPr/>
          <p:nvPr/>
        </p:nvSpPr>
        <p:spPr>
          <a:xfrm>
            <a:off x="6767136" y="3714514"/>
            <a:ext cx="2245174" cy="1312607"/>
          </a:xfrm>
          <a:prstGeom prst="rect">
            <a:avLst/>
          </a:prstGeom>
          <a:solidFill>
            <a:schemeClr val="bg1">
              <a:lumMod val="95000"/>
            </a:schemeClr>
          </a:solidFill>
          <a:ln w="9525" cap="flat" cmpd="sng" algn="ctr">
            <a:noFill/>
            <a:prstDash val="solid"/>
            <a:miter lim="800000"/>
          </a:ln>
          <a:effectLst/>
        </p:spPr>
        <p:txBody>
          <a:bodyPr lIns="91440" tIns="45720" rIns="91440" bIns="45720" rtlCol="0" anchor="t" anchorCtr="0"/>
          <a:lstStyle/>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Semibold" panose="020B0702040204020203" pitchFamily="34" charset="0"/>
                <a:cs typeface="Segoe UI Semibold" panose="020B0702040204020203" pitchFamily="34" charset="0"/>
              </a:rPr>
              <a:t>PaaS</a:t>
            </a:r>
          </a:p>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353535"/>
                </a:solidFill>
                <a:effectLst/>
                <a:uLnTx/>
                <a:uFillTx/>
                <a:latin typeface="Segoe UI Semilight"/>
              </a:rPr>
              <a:t>(Windows Azure Database, Web, Worker, etc.)</a:t>
            </a:r>
          </a:p>
        </p:txBody>
      </p:sp>
      <p:sp>
        <p:nvSpPr>
          <p:cNvPr id="104" name="Rectangle 103">
            <a:extLst>
              <a:ext uri="{FF2B5EF4-FFF2-40B4-BE49-F238E27FC236}">
                <a16:creationId xmlns:a16="http://schemas.microsoft.com/office/drawing/2014/main" id="{DEE8B3DE-7DB7-4F71-AC30-4152372FA217}"/>
              </a:ext>
            </a:extLst>
          </p:cNvPr>
          <p:cNvSpPr/>
          <p:nvPr/>
        </p:nvSpPr>
        <p:spPr>
          <a:xfrm>
            <a:off x="4443665" y="3693407"/>
            <a:ext cx="2245174" cy="1312607"/>
          </a:xfrm>
          <a:prstGeom prst="rect">
            <a:avLst/>
          </a:prstGeom>
          <a:solidFill>
            <a:schemeClr val="bg1">
              <a:lumMod val="95000"/>
            </a:schemeClr>
          </a:solidFill>
          <a:ln w="9525" cap="flat" cmpd="sng" algn="ctr">
            <a:noFill/>
            <a:prstDash val="solid"/>
            <a:miter lim="800000"/>
          </a:ln>
          <a:effectLst/>
        </p:spPr>
        <p:txBody>
          <a:bodyPr lIns="91440" tIns="45720" rIns="91440" bIns="45720" rtlCol="0" anchor="t" anchorCtr="0"/>
          <a:lstStyle/>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Semibold" panose="020B0702040204020203" pitchFamily="34" charset="0"/>
                <a:cs typeface="Segoe UI Semibold" panose="020B0702040204020203" pitchFamily="34" charset="0"/>
              </a:rPr>
              <a:t>IaaS</a:t>
            </a:r>
          </a:p>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600" b="0" i="0" u="none" strike="noStrike" kern="0" cap="none" spc="0" normalizeH="0" baseline="0" noProof="0">
                <a:ln>
                  <a:noFill/>
                </a:ln>
                <a:solidFill>
                  <a:srgbClr val="353535"/>
                </a:solidFill>
                <a:effectLst/>
                <a:uLnTx/>
                <a:uFillTx/>
                <a:latin typeface="Segoe UI Semilight"/>
              </a:rPr>
              <a:t>(Windows Azure Virtual Machines)</a:t>
            </a:r>
          </a:p>
        </p:txBody>
      </p:sp>
      <p:sp>
        <p:nvSpPr>
          <p:cNvPr id="36" name="Rectangle 35">
            <a:extLst>
              <a:ext uri="{FF2B5EF4-FFF2-40B4-BE49-F238E27FC236}">
                <a16:creationId xmlns:a16="http://schemas.microsoft.com/office/drawing/2014/main" id="{447C0FBE-F740-48CD-9BCA-C90CDF3813D3}"/>
              </a:ext>
            </a:extLst>
          </p:cNvPr>
          <p:cNvSpPr/>
          <p:nvPr/>
        </p:nvSpPr>
        <p:spPr bwMode="auto">
          <a:xfrm>
            <a:off x="476990" y="2282218"/>
            <a:ext cx="3513985" cy="565429"/>
          </a:xfrm>
          <a:prstGeom prst="rect">
            <a:avLst/>
          </a:prstGeom>
          <a:noFill/>
          <a:ln w="635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44821" numCol="1" spcCol="0" rtlCol="0" fromWordArt="0" anchor="ctr" anchorCtr="0" forceAA="0" compatLnSpc="1">
            <a:prstTxWarp prst="textNoShape">
              <a:avLst/>
            </a:prstTxWarp>
            <a:noAutofit/>
          </a:bodyPr>
          <a:lstStyle/>
          <a:p>
            <a:pPr marL="0" marR="0" lvl="0" indent="0" algn="ctr" defTabSz="790845" rtl="0" eaLnBrk="1" fontAlgn="base" latinLnBrk="0" hangingPunct="1">
              <a:lnSpc>
                <a:spcPct val="100000"/>
              </a:lnSpc>
              <a:spcBef>
                <a:spcPct val="0"/>
              </a:spcBef>
              <a:spcAft>
                <a:spcPts val="588"/>
              </a:spcAft>
              <a:buClrTx/>
              <a:buSzTx/>
              <a:buFontTx/>
              <a:buNone/>
              <a:tabLst/>
              <a:defRPr/>
            </a:pPr>
            <a:r>
              <a:rPr kumimoji="0" lang="en-US" sz="2000" b="0" i="0" u="none" strike="noStrike" kern="0" cap="none" spc="0" normalizeH="0" baseline="0" noProof="0">
                <a:ln>
                  <a:noFill/>
                </a:ln>
                <a:solidFill>
                  <a:srgbClr val="0078D7"/>
                </a:solidFill>
                <a:effectLst/>
                <a:uLnTx/>
                <a:uFillTx/>
                <a:latin typeface="Segoe UI Semibold" panose="020B0702040204020203" pitchFamily="34" charset="0"/>
                <a:cs typeface="Segoe UI Semibold" panose="020B0702040204020203" pitchFamily="34" charset="0"/>
              </a:rPr>
              <a:t>Private cloud: on-premises</a:t>
            </a:r>
          </a:p>
        </p:txBody>
      </p:sp>
      <p:cxnSp>
        <p:nvCxnSpPr>
          <p:cNvPr id="37" name="Straight Connector 36">
            <a:extLst>
              <a:ext uri="{FF2B5EF4-FFF2-40B4-BE49-F238E27FC236}">
                <a16:creationId xmlns:a16="http://schemas.microsoft.com/office/drawing/2014/main" id="{26BA31D9-C6A7-4E6D-B47D-60EC68CDD858}"/>
              </a:ext>
              <a:ext uri="{C183D7F6-B498-43B3-948B-1728B52AA6E4}">
                <adec:decorative xmlns:adec="http://schemas.microsoft.com/office/drawing/2017/decorative" val="1"/>
              </a:ext>
            </a:extLst>
          </p:cNvPr>
          <p:cNvCxnSpPr>
            <a:cxnSpLocks/>
          </p:cNvCxnSpPr>
          <p:nvPr/>
        </p:nvCxnSpPr>
        <p:spPr>
          <a:xfrm flipH="1">
            <a:off x="476990" y="2838993"/>
            <a:ext cx="3513985" cy="0"/>
          </a:xfrm>
          <a:prstGeom prst="line">
            <a:avLst/>
          </a:prstGeom>
          <a:ln w="222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E268224-B74C-46D9-97C7-9114BBC507F2}"/>
              </a:ext>
              <a:ext uri="{C183D7F6-B498-43B3-948B-1728B52AA6E4}">
                <adec:decorative xmlns:adec="http://schemas.microsoft.com/office/drawing/2017/decorative" val="1"/>
              </a:ext>
            </a:extLst>
          </p:cNvPr>
          <p:cNvCxnSpPr/>
          <p:nvPr/>
        </p:nvCxnSpPr>
        <p:spPr>
          <a:xfrm flipH="1">
            <a:off x="2207582" y="2847648"/>
            <a:ext cx="0" cy="430425"/>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descr="Image of cloud implementation roadmap moving from private on prem data center to public cloud off premises">
            <a:extLst>
              <a:ext uri="{FF2B5EF4-FFF2-40B4-BE49-F238E27FC236}">
                <a16:creationId xmlns:a16="http://schemas.microsoft.com/office/drawing/2014/main" id="{FC43F378-B8C7-4E27-8F29-17FE013CA71A}"/>
              </a:ext>
            </a:extLst>
          </p:cNvPr>
          <p:cNvCxnSpPr>
            <a:cxnSpLocks/>
          </p:cNvCxnSpPr>
          <p:nvPr/>
        </p:nvCxnSpPr>
        <p:spPr>
          <a:xfrm flipH="1">
            <a:off x="674346" y="3410511"/>
            <a:ext cx="3159889" cy="0"/>
          </a:xfrm>
          <a:prstGeom prst="line">
            <a:avLst/>
          </a:prstGeom>
          <a:ln w="635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D6C3573D-D40E-4E57-A679-6CE0342603F1}"/>
              </a:ext>
            </a:extLst>
          </p:cNvPr>
          <p:cNvSpPr/>
          <p:nvPr/>
        </p:nvSpPr>
        <p:spPr bwMode="auto">
          <a:xfrm>
            <a:off x="1406109" y="3222159"/>
            <a:ext cx="1602946" cy="289821"/>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Workloads</a:t>
            </a:r>
          </a:p>
        </p:txBody>
      </p:sp>
      <p:sp>
        <p:nvSpPr>
          <p:cNvPr id="108" name="Rectangle 107">
            <a:extLst>
              <a:ext uri="{FF2B5EF4-FFF2-40B4-BE49-F238E27FC236}">
                <a16:creationId xmlns:a16="http://schemas.microsoft.com/office/drawing/2014/main" id="{67E0EBBC-F27D-4DFA-BBFF-3F9EF663D93D}"/>
              </a:ext>
            </a:extLst>
          </p:cNvPr>
          <p:cNvSpPr/>
          <p:nvPr/>
        </p:nvSpPr>
        <p:spPr>
          <a:xfrm>
            <a:off x="896172" y="3717132"/>
            <a:ext cx="2622820" cy="1312607"/>
          </a:xfrm>
          <a:prstGeom prst="rect">
            <a:avLst/>
          </a:prstGeom>
          <a:solidFill>
            <a:schemeClr val="bg1">
              <a:lumMod val="95000"/>
            </a:schemeClr>
          </a:solidFill>
          <a:ln w="9525" cap="flat" cmpd="sng" algn="ctr">
            <a:noFill/>
            <a:prstDash val="solid"/>
            <a:miter lim="800000"/>
          </a:ln>
          <a:effectLst/>
        </p:spPr>
        <p:txBody>
          <a:bodyPr lIns="91440" tIns="45720" rIns="91440" bIns="45720" rtlCol="0" anchor="t" anchorCtr="0"/>
          <a:lstStyle/>
          <a:p>
            <a:pPr marL="0" marR="0" lvl="0" indent="0" algn="ctr" defTabSz="790845" rtl="0" eaLnBrk="1" fontAlgn="auto" latinLnBrk="0" hangingPunct="1">
              <a:lnSpc>
                <a:spcPct val="100000"/>
              </a:lnSpc>
              <a:spcBef>
                <a:spcPts val="600"/>
              </a:spcBef>
              <a:spcAft>
                <a:spcPts val="0"/>
              </a:spcAft>
              <a:buClrTx/>
              <a:buSzTx/>
              <a:buFontTx/>
              <a:buNone/>
              <a:tabLst/>
              <a:defRPr/>
            </a:pPr>
            <a:r>
              <a:rPr kumimoji="0" lang="en-US" sz="18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t>Monetize existing gear</a:t>
            </a:r>
            <a:br>
              <a:rPr kumimoji="0" lang="en-US" sz="1800" b="0" i="0" u="none" strike="noStrike" kern="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rPr>
            </a:br>
            <a:r>
              <a:rPr kumimoji="0" lang="en-US" sz="1600" b="0" i="0" u="none" strike="noStrike" kern="0" cap="none" spc="0" normalizeH="0" baseline="0" noProof="0">
                <a:ln>
                  <a:noFill/>
                </a:ln>
                <a:solidFill>
                  <a:srgbClr val="353535"/>
                </a:solidFill>
                <a:effectLst/>
                <a:uLnTx/>
                <a:uFillTx/>
                <a:latin typeface="Segoe UI Semilight"/>
              </a:rPr>
              <a:t>Retaining non-end of life or under depreciated gear</a:t>
            </a:r>
          </a:p>
        </p:txBody>
      </p:sp>
      <p:sp>
        <p:nvSpPr>
          <p:cNvPr id="110" name="Rectangle 10">
            <a:extLst>
              <a:ext uri="{FF2B5EF4-FFF2-40B4-BE49-F238E27FC236}">
                <a16:creationId xmlns:a16="http://schemas.microsoft.com/office/drawing/2014/main" id="{9BF368B4-D8FF-4B5F-9C9C-6A52B03201AC}"/>
              </a:ext>
              <a:ext uri="{C183D7F6-B498-43B3-948B-1728B52AA6E4}">
                <adec:decorative xmlns:adec="http://schemas.microsoft.com/office/drawing/2017/decorative" val="1"/>
              </a:ext>
            </a:extLst>
          </p:cNvPr>
          <p:cNvSpPr/>
          <p:nvPr/>
        </p:nvSpPr>
        <p:spPr bwMode="auto">
          <a:xfrm flipV="1">
            <a:off x="468468" y="2043172"/>
            <a:ext cx="11228231" cy="258096"/>
          </a:xfrm>
          <a:custGeom>
            <a:avLst/>
            <a:gdLst>
              <a:gd name="connsiteX0" fmla="*/ 0 w 11228231"/>
              <a:gd name="connsiteY0" fmla="*/ 0 h 258096"/>
              <a:gd name="connsiteX1" fmla="*/ 11228231 w 11228231"/>
              <a:gd name="connsiteY1" fmla="*/ 0 h 258096"/>
              <a:gd name="connsiteX2" fmla="*/ 11228231 w 11228231"/>
              <a:gd name="connsiteY2" fmla="*/ 258096 h 258096"/>
              <a:gd name="connsiteX3" fmla="*/ 0 w 11228231"/>
              <a:gd name="connsiteY3" fmla="*/ 258096 h 258096"/>
              <a:gd name="connsiteX4" fmla="*/ 0 w 11228231"/>
              <a:gd name="connsiteY4" fmla="*/ 0 h 258096"/>
              <a:gd name="connsiteX0" fmla="*/ 11228231 w 11319671"/>
              <a:gd name="connsiteY0" fmla="*/ 0 h 258096"/>
              <a:gd name="connsiteX1" fmla="*/ 11228231 w 11319671"/>
              <a:gd name="connsiteY1" fmla="*/ 258096 h 258096"/>
              <a:gd name="connsiteX2" fmla="*/ 0 w 11319671"/>
              <a:gd name="connsiteY2" fmla="*/ 258096 h 258096"/>
              <a:gd name="connsiteX3" fmla="*/ 0 w 11319671"/>
              <a:gd name="connsiteY3" fmla="*/ 0 h 258096"/>
              <a:gd name="connsiteX4" fmla="*/ 11319671 w 11319671"/>
              <a:gd name="connsiteY4" fmla="*/ 91440 h 258096"/>
              <a:gd name="connsiteX0" fmla="*/ 11228231 w 11228231"/>
              <a:gd name="connsiteY0" fmla="*/ 0 h 258096"/>
              <a:gd name="connsiteX1" fmla="*/ 11228231 w 11228231"/>
              <a:gd name="connsiteY1" fmla="*/ 258096 h 258096"/>
              <a:gd name="connsiteX2" fmla="*/ 0 w 11228231"/>
              <a:gd name="connsiteY2" fmla="*/ 258096 h 258096"/>
              <a:gd name="connsiteX3" fmla="*/ 0 w 11228231"/>
              <a:gd name="connsiteY3" fmla="*/ 0 h 258096"/>
            </a:gdLst>
            <a:ahLst/>
            <a:cxnLst>
              <a:cxn ang="0">
                <a:pos x="connsiteX0" y="connsiteY0"/>
              </a:cxn>
              <a:cxn ang="0">
                <a:pos x="connsiteX1" y="connsiteY1"/>
              </a:cxn>
              <a:cxn ang="0">
                <a:pos x="connsiteX2" y="connsiteY2"/>
              </a:cxn>
              <a:cxn ang="0">
                <a:pos x="connsiteX3" y="connsiteY3"/>
              </a:cxn>
            </a:cxnLst>
            <a:rect l="l" t="t" r="r" b="b"/>
            <a:pathLst>
              <a:path w="11228231" h="258096">
                <a:moveTo>
                  <a:pt x="11228231" y="0"/>
                </a:moveTo>
                <a:lnTo>
                  <a:pt x="11228231" y="258096"/>
                </a:lnTo>
                <a:lnTo>
                  <a:pt x="0" y="258096"/>
                </a:lnTo>
                <a:lnTo>
                  <a:pt x="0" y="0"/>
                </a:lnTo>
              </a:path>
            </a:pathLst>
          </a:custGeom>
          <a:ln w="6350">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panose="020B0502040204020203" pitchFamily="34" charset="0"/>
            </a:endParaRPr>
          </a:p>
        </p:txBody>
      </p:sp>
      <p:sp>
        <p:nvSpPr>
          <p:cNvPr id="111" name="TextBox 110">
            <a:extLst>
              <a:ext uri="{FF2B5EF4-FFF2-40B4-BE49-F238E27FC236}">
                <a16:creationId xmlns:a16="http://schemas.microsoft.com/office/drawing/2014/main" id="{EC14B5DC-4C8F-472E-A710-FCD7D910BB4A}"/>
              </a:ext>
            </a:extLst>
          </p:cNvPr>
          <p:cNvSpPr txBox="1"/>
          <p:nvPr/>
        </p:nvSpPr>
        <p:spPr>
          <a:xfrm>
            <a:off x="5089058" y="1807112"/>
            <a:ext cx="1987050" cy="414228"/>
          </a:xfrm>
          <a:prstGeom prst="rect">
            <a:avLst/>
          </a:prstGeom>
          <a:solidFill>
            <a:schemeClr val="bg1"/>
          </a:solidFill>
        </p:spPr>
        <p:txBody>
          <a:bodyPr wrap="square" lIns="0" tIns="52711" rIns="0" bIns="52711" rtlCol="0" anchor="ctr">
            <a:spAutoFit/>
          </a:bodyPr>
          <a:lstStyle/>
          <a:p>
            <a:pPr marL="0" marR="0" lvl="0" indent="-151395" algn="ctr" defTabSz="790845" rtl="0" eaLnBrk="1" fontAlgn="base" latinLnBrk="0" hangingPunct="1">
              <a:lnSpc>
                <a:spcPct val="100000"/>
              </a:lnSpc>
              <a:spcBef>
                <a:spcPct val="0"/>
              </a:spcBef>
              <a:spcAft>
                <a:spcPct val="0"/>
              </a:spcAft>
              <a:buClr>
                <a:srgbClr val="FFFFFF"/>
              </a:buClr>
              <a:buSzPct val="120000"/>
              <a:buFontTx/>
              <a:buNone/>
              <a:tabLst/>
              <a:defRPr/>
            </a:pPr>
            <a:r>
              <a:rPr kumimoji="0" lang="en-US" sz="2000" b="0" i="0" u="none" strike="noStrike" kern="0" cap="none" spc="0" normalizeH="0" baseline="0" noProof="0">
                <a:ln>
                  <a:noFill/>
                </a:ln>
                <a:solidFill>
                  <a:srgbClr val="7030A0"/>
                </a:solidFill>
                <a:effectLst/>
                <a:uLnTx/>
                <a:uFillTx/>
                <a:latin typeface="Segoe UI Semibold" panose="020B0702040204020203" pitchFamily="34" charset="0"/>
                <a:cs typeface="Segoe UI Semibold" panose="020B0702040204020203" pitchFamily="34" charset="0"/>
              </a:rPr>
              <a:t>Implementation</a:t>
            </a:r>
          </a:p>
        </p:txBody>
      </p:sp>
      <p:grpSp>
        <p:nvGrpSpPr>
          <p:cNvPr id="28" name="Group 27">
            <a:extLst>
              <a:ext uri="{FF2B5EF4-FFF2-40B4-BE49-F238E27FC236}">
                <a16:creationId xmlns:a16="http://schemas.microsoft.com/office/drawing/2014/main" id="{51655611-8BD4-43A0-AA9E-640424036871}"/>
              </a:ext>
              <a:ext uri="{C183D7F6-B498-43B3-948B-1728B52AA6E4}">
                <adec:decorative xmlns:adec="http://schemas.microsoft.com/office/drawing/2017/decorative" val="1"/>
              </a:ext>
            </a:extLst>
          </p:cNvPr>
          <p:cNvGrpSpPr/>
          <p:nvPr/>
        </p:nvGrpSpPr>
        <p:grpSpPr>
          <a:xfrm rot="5400000">
            <a:off x="5945286" y="-525385"/>
            <a:ext cx="578724" cy="11515315"/>
            <a:chOff x="10942717" y="-5401205"/>
            <a:chExt cx="578724" cy="11727560"/>
          </a:xfrm>
          <a:solidFill>
            <a:srgbClr val="008000"/>
          </a:solidFill>
        </p:grpSpPr>
        <p:sp>
          <p:nvSpPr>
            <p:cNvPr id="29" name="Arrow: Up 28">
              <a:extLst>
                <a:ext uri="{FF2B5EF4-FFF2-40B4-BE49-F238E27FC236}">
                  <a16:creationId xmlns:a16="http://schemas.microsoft.com/office/drawing/2014/main" id="{243BD4F3-B42B-4430-BD31-9A1CF2A508B3}"/>
                </a:ext>
              </a:extLst>
            </p:cNvPr>
            <p:cNvSpPr/>
            <p:nvPr/>
          </p:nvSpPr>
          <p:spPr bwMode="auto">
            <a:xfrm>
              <a:off x="10942717" y="-5401205"/>
              <a:ext cx="578724" cy="11727560"/>
            </a:xfrm>
            <a:prstGeom prst="up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97E39239-0898-4F80-9E7C-39C19224778B}"/>
                </a:ext>
              </a:extLst>
            </p:cNvPr>
            <p:cNvSpPr/>
            <p:nvPr/>
          </p:nvSpPr>
          <p:spPr bwMode="auto">
            <a:xfrm rot="16200000">
              <a:off x="9421029" y="317664"/>
              <a:ext cx="3622101" cy="289821"/>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91"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Achieving more with every $ invested</a:t>
              </a:r>
            </a:p>
          </p:txBody>
        </p:sp>
      </p:grpSp>
      <p:sp>
        <p:nvSpPr>
          <p:cNvPr id="3" name="Slide Number Placeholder 2">
            <a:extLst>
              <a:ext uri="{FF2B5EF4-FFF2-40B4-BE49-F238E27FC236}">
                <a16:creationId xmlns:a16="http://schemas.microsoft.com/office/drawing/2014/main" id="{020737F2-21C0-4482-9100-FD8339746017}"/>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0650CF-6B0B-46A6-82BF-AF0D7F8B71B7}" type="slidenum">
              <a:rPr kumimoji="0" lang="en-US" sz="1000" b="0" i="0" u="none" strike="noStrike" kern="1200" cap="none" spc="0" normalizeH="0" baseline="0" noProof="0" smtClean="0">
                <a:ln>
                  <a:noFill/>
                </a:ln>
                <a:solidFill>
                  <a:srgbClr val="FFFFFF">
                    <a:lumMod val="50000"/>
                  </a:srgbClr>
                </a:solidFill>
                <a:effectLst/>
                <a:uLnTx/>
                <a:uFillTx/>
                <a:latin typeface="Segoe UI Semilight"/>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srgbClr val="FFFFFF">
                  <a:lumMod val="50000"/>
                </a:srgbClr>
              </a:solidFill>
              <a:effectLst/>
              <a:uLnTx/>
              <a:uFillTx/>
              <a:latin typeface="Segoe UI Semilight"/>
            </a:endParaRPr>
          </a:p>
        </p:txBody>
      </p:sp>
    </p:spTree>
    <p:extLst>
      <p:ext uri="{BB962C8B-B14F-4D97-AF65-F5344CB8AC3E}">
        <p14:creationId xmlns:p14="http://schemas.microsoft.com/office/powerpoint/2010/main" val="37471152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3F93100-4F1C-47B5-8C92-C5711C054882}"/>
              </a:ext>
            </a:extLst>
          </p:cNvPr>
          <p:cNvSpPr>
            <a:spLocks noGrp="1"/>
          </p:cNvSpPr>
          <p:nvPr>
            <p:ph type="title"/>
          </p:nvPr>
        </p:nvSpPr>
        <p:spPr>
          <a:xfrm>
            <a:off x="269239" y="2084172"/>
            <a:ext cx="11653523" cy="2400657"/>
          </a:xfrm>
        </p:spPr>
        <p:txBody>
          <a:bodyPr/>
          <a:lstStyle/>
          <a:p>
            <a:br>
              <a:rPr lang="en-US" sz="4400"/>
            </a:br>
            <a:r>
              <a:rPr lang="en-US" sz="4400"/>
              <a:t>Cloud Economics Primer</a:t>
            </a:r>
            <a:br>
              <a:rPr lang="en-US" sz="4400"/>
            </a:br>
            <a:br>
              <a:rPr lang="en-US" sz="4400"/>
            </a:br>
            <a:r>
              <a:rPr lang="en-US" sz="2800"/>
              <a:t>Illustrating the economic value of the Azure cloud</a:t>
            </a:r>
            <a:endParaRPr lang="en-US" sz="4400"/>
          </a:p>
        </p:txBody>
      </p:sp>
    </p:spTree>
    <p:extLst>
      <p:ext uri="{BB962C8B-B14F-4D97-AF65-F5344CB8AC3E}">
        <p14:creationId xmlns:p14="http://schemas.microsoft.com/office/powerpoint/2010/main" val="9199213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a:xfrm>
            <a:off x="269240" y="3761"/>
            <a:ext cx="11655840" cy="1224964"/>
          </a:xfrm>
        </p:spPr>
        <p:txBody>
          <a:bodyPr/>
          <a:lstStyle/>
          <a:p>
            <a:r>
              <a:rPr lang="en-US" sz="3200"/>
              <a:t>A transition to the cloud will meaningfully change three key financial statements:</a:t>
            </a:r>
          </a:p>
        </p:txBody>
      </p:sp>
      <p:sp>
        <p:nvSpPr>
          <p:cNvPr id="7" name="Rectangle 6">
            <a:extLst>
              <a:ext uri="{FF2B5EF4-FFF2-40B4-BE49-F238E27FC236}">
                <a16:creationId xmlns:a16="http://schemas.microsoft.com/office/drawing/2014/main" id="{39DCEAE3-C3F8-4EE6-9251-36B8DB2C4EC5}"/>
              </a:ext>
            </a:extLst>
          </p:cNvPr>
          <p:cNvSpPr/>
          <p:nvPr/>
        </p:nvSpPr>
        <p:spPr>
          <a:xfrm>
            <a:off x="0" y="875872"/>
            <a:ext cx="11452640" cy="1538883"/>
          </a:xfrm>
          <a:prstGeom prst="rect">
            <a:avLst/>
          </a:prstGeom>
        </p:spPr>
        <p:txBody>
          <a:bodyPr wrap="square">
            <a:spAutoFit/>
          </a:bodyPr>
          <a:lstStyle/>
          <a:p>
            <a:pPr defTabSz="711200">
              <a:spcBef>
                <a:spcPct val="0"/>
              </a:spcBef>
              <a:defRPr/>
            </a:pPr>
            <a:r>
              <a:rPr lang="en-US" kern="0">
                <a:latin typeface="Segoe UI Semibold" panose="020B0702040204020203" pitchFamily="34" charset="0"/>
                <a:cs typeface="Segoe UI Semibold" panose="020B0702040204020203" pitchFamily="34" charset="0"/>
              </a:rPr>
              <a:t>	</a:t>
            </a:r>
          </a:p>
          <a:p>
            <a:pPr marL="914400" lvl="1" indent="-457200" defTabSz="711200">
              <a:spcBef>
                <a:spcPct val="0"/>
              </a:spcBef>
              <a:buFont typeface="+mj-lt"/>
              <a:buAutoNum type="arabicPeriod"/>
              <a:defRPr/>
            </a:pPr>
            <a:r>
              <a:rPr lang="en-US" sz="2000" b="1" kern="0">
                <a:latin typeface="Segoe UI" panose="020B0502040204020203" pitchFamily="34" charset="0"/>
                <a:cs typeface="Segoe UI" panose="020B0502040204020203" pitchFamily="34" charset="0"/>
              </a:rPr>
              <a:t>Income statement: </a:t>
            </a:r>
            <a:r>
              <a:rPr lang="en-US" sz="2000" kern="0">
                <a:latin typeface="Segoe UI" panose="020B0502040204020203" pitchFamily="34" charset="0"/>
                <a:cs typeface="Segoe UI" panose="020B0502040204020203" pitchFamily="34" charset="0"/>
              </a:rPr>
              <a:t>analyzes the economic income earned over a fixed period-of-time </a:t>
            </a:r>
          </a:p>
          <a:p>
            <a:pPr marL="914400" lvl="1" indent="-457200" defTabSz="711200">
              <a:spcBef>
                <a:spcPct val="0"/>
              </a:spcBef>
              <a:buFont typeface="+mj-lt"/>
              <a:buAutoNum type="arabicPeriod"/>
              <a:defRPr/>
            </a:pPr>
            <a:r>
              <a:rPr lang="en-US" sz="2000" b="1" kern="0">
                <a:latin typeface="Segoe UI" panose="020B0502040204020203" pitchFamily="34" charset="0"/>
                <a:cs typeface="Segoe UI" panose="020B0502040204020203" pitchFamily="34" charset="0"/>
              </a:rPr>
              <a:t>Balance sheet: </a:t>
            </a:r>
            <a:r>
              <a:rPr lang="en-US" sz="2000" kern="0">
                <a:latin typeface="Segoe UI" panose="020B0502040204020203" pitchFamily="34" charset="0"/>
                <a:cs typeface="Segoe UI" panose="020B0502040204020203" pitchFamily="34" charset="0"/>
              </a:rPr>
              <a:t>looks at the business’ assets and how those assets are financed</a:t>
            </a:r>
          </a:p>
          <a:p>
            <a:pPr marL="914400" lvl="1" indent="-457200" defTabSz="711200">
              <a:spcBef>
                <a:spcPct val="0"/>
              </a:spcBef>
              <a:buFont typeface="+mj-lt"/>
              <a:buAutoNum type="arabicPeriod"/>
              <a:defRPr/>
            </a:pPr>
            <a:r>
              <a:rPr lang="en-US" sz="2000" b="1" kern="0">
                <a:latin typeface="Segoe UI" panose="020B0502040204020203" pitchFamily="34" charset="0"/>
                <a:cs typeface="Segoe UI" panose="020B0502040204020203" pitchFamily="34" charset="0"/>
              </a:rPr>
              <a:t>Cash flow statement</a:t>
            </a:r>
            <a:r>
              <a:rPr lang="en-US" sz="2000" kern="0">
                <a:latin typeface="Segoe UI" panose="020B0502040204020203" pitchFamily="34" charset="0"/>
                <a:cs typeface="Segoe UI" panose="020B0502040204020203" pitchFamily="34" charset="0"/>
              </a:rPr>
              <a:t>: analyzes the cash flows that occur during a fixed period-of-time</a:t>
            </a:r>
          </a:p>
          <a:p>
            <a:pPr lvl="1" defTabSz="711200">
              <a:spcBef>
                <a:spcPct val="0"/>
              </a:spcBef>
              <a:defRPr/>
            </a:pPr>
            <a:endParaRPr lang="en-US" sz="1600" kern="0">
              <a:highlight>
                <a:srgbClr val="FFFF00"/>
              </a:highlight>
              <a:latin typeface="Segoe UI Semibold" panose="020B0702040204020203" pitchFamily="34" charset="0"/>
              <a:cs typeface="Segoe UI Semibold" panose="020B0702040204020203" pitchFamily="34" charset="0"/>
            </a:endParaRPr>
          </a:p>
        </p:txBody>
      </p:sp>
      <p:sp>
        <p:nvSpPr>
          <p:cNvPr id="2" name="Rectangle 1">
            <a:extLst>
              <a:ext uri="{FF2B5EF4-FFF2-40B4-BE49-F238E27FC236}">
                <a16:creationId xmlns:a16="http://schemas.microsoft.com/office/drawing/2014/main" id="{3271B910-9689-4218-9441-AC5B61AE6FC6}"/>
              </a:ext>
            </a:extLst>
          </p:cNvPr>
          <p:cNvSpPr/>
          <p:nvPr/>
        </p:nvSpPr>
        <p:spPr>
          <a:xfrm>
            <a:off x="585895" y="2501220"/>
            <a:ext cx="10548830" cy="2215991"/>
          </a:xfrm>
          <a:prstGeom prst="rect">
            <a:avLst/>
          </a:prstGeom>
          <a:solidFill>
            <a:schemeClr val="bg1"/>
          </a:solidFill>
          <a:ln w="19050">
            <a:solidFill>
              <a:schemeClr val="accent1"/>
            </a:solidFill>
          </a:ln>
        </p:spPr>
        <p:txBody>
          <a:bodyPr wrap="square">
            <a:spAutoFit/>
          </a:bodyPr>
          <a:lstStyle/>
          <a:p>
            <a:pPr lvl="1" algn="ctr" defTabSz="711200">
              <a:spcBef>
                <a:spcPct val="0"/>
              </a:spcBef>
              <a:defRPr/>
            </a:pPr>
            <a:r>
              <a:rPr lang="en-US" sz="2000" b="1" kern="0">
                <a:latin typeface="Segoe UI" panose="020B0502040204020203" pitchFamily="34" charset="0"/>
                <a:cs typeface="Segoe UI" panose="020B0502040204020203" pitchFamily="34" charset="0"/>
              </a:rPr>
              <a:t>Identify what matters to your customer</a:t>
            </a:r>
          </a:p>
          <a:p>
            <a:pPr algn="ctr" defTabSz="711200">
              <a:spcBef>
                <a:spcPct val="0"/>
              </a:spcBef>
              <a:defRPr/>
            </a:pPr>
            <a:endParaRPr lang="en-US" b="1" kern="0">
              <a:latin typeface="Segoe UI" panose="020B0502040204020203" pitchFamily="34" charset="0"/>
              <a:cs typeface="Segoe UI" panose="020B0502040204020203" pitchFamily="34" charset="0"/>
            </a:endParaRPr>
          </a:p>
          <a:p>
            <a:pPr marL="342900" indent="-342900" defTabSz="711200">
              <a:spcBef>
                <a:spcPct val="0"/>
              </a:spcBef>
              <a:buFont typeface="Arial" panose="020B0604020202020204" pitchFamily="34" charset="0"/>
              <a:buChar char="•"/>
              <a:defRPr/>
            </a:pPr>
            <a:r>
              <a:rPr lang="en-US" sz="2000" kern="0">
                <a:latin typeface="Segoe UI" panose="020B0502040204020203" pitchFamily="34" charset="0"/>
                <a:cs typeface="Segoe UI" panose="020B0502040204020203" pitchFamily="34" charset="0"/>
              </a:rPr>
              <a:t>Different industries prioritize the financial statements and underlying metrics like EBITDA - very differently </a:t>
            </a:r>
          </a:p>
          <a:p>
            <a:pPr marL="342900" indent="-342900" defTabSz="711200">
              <a:spcBef>
                <a:spcPct val="0"/>
              </a:spcBef>
              <a:buFont typeface="Arial" panose="020B0604020202020204" pitchFamily="34" charset="0"/>
              <a:buChar char="•"/>
              <a:defRPr/>
            </a:pPr>
            <a:endParaRPr lang="en-US" sz="2000" kern="0">
              <a:latin typeface="Segoe UI" panose="020B0502040204020203" pitchFamily="34" charset="0"/>
              <a:cs typeface="Segoe UI" panose="020B0502040204020203" pitchFamily="34" charset="0"/>
            </a:endParaRPr>
          </a:p>
          <a:p>
            <a:pPr marL="342900" indent="-342900" defTabSz="711200">
              <a:spcBef>
                <a:spcPct val="0"/>
              </a:spcBef>
              <a:buFont typeface="Arial" panose="020B0604020202020204" pitchFamily="34" charset="0"/>
              <a:buChar char="•"/>
              <a:defRPr/>
            </a:pPr>
            <a:r>
              <a:rPr lang="en-US" sz="2000" kern="0">
                <a:latin typeface="Segoe UI" panose="020B0502040204020203" pitchFamily="34" charset="0"/>
                <a:cs typeface="Segoe UI" panose="020B0502040204020203" pitchFamily="34" charset="0"/>
              </a:rPr>
              <a:t>Our objective is to drive the conversation to optimizing for free cash flow and reducing unnecessary fixed investments</a:t>
            </a:r>
          </a:p>
        </p:txBody>
      </p:sp>
      <p:sp>
        <p:nvSpPr>
          <p:cNvPr id="5" name="Rectangle 4">
            <a:extLst>
              <a:ext uri="{FF2B5EF4-FFF2-40B4-BE49-F238E27FC236}">
                <a16:creationId xmlns:a16="http://schemas.microsoft.com/office/drawing/2014/main" id="{D625DD04-CAE0-45E2-83B9-33928D4439BB}"/>
              </a:ext>
            </a:extLst>
          </p:cNvPr>
          <p:cNvSpPr/>
          <p:nvPr/>
        </p:nvSpPr>
        <p:spPr>
          <a:xfrm>
            <a:off x="585895" y="4851457"/>
            <a:ext cx="10548829" cy="1938992"/>
          </a:xfrm>
          <a:prstGeom prst="rect">
            <a:avLst/>
          </a:prstGeom>
          <a:solidFill>
            <a:schemeClr val="bg1"/>
          </a:solidFill>
          <a:ln w="19050">
            <a:solidFill>
              <a:schemeClr val="accent1"/>
            </a:solidFill>
          </a:ln>
        </p:spPr>
        <p:txBody>
          <a:bodyPr wrap="square">
            <a:spAutoFit/>
          </a:bodyPr>
          <a:lstStyle/>
          <a:p>
            <a:pPr lvl="1" algn="ctr" defTabSz="711200">
              <a:spcBef>
                <a:spcPct val="0"/>
              </a:spcBef>
              <a:defRPr/>
            </a:pPr>
            <a:r>
              <a:rPr lang="en-US" sz="2000" b="1" kern="0">
                <a:latin typeface="Segoe UI" panose="020B0502040204020203" pitchFamily="34" charset="0"/>
                <a:cs typeface="Segoe UI" panose="020B0502040204020203" pitchFamily="34" charset="0"/>
              </a:rPr>
              <a:t>Learn more about your customer</a:t>
            </a:r>
          </a:p>
          <a:p>
            <a:pPr algn="ctr" defTabSz="711200">
              <a:spcBef>
                <a:spcPct val="0"/>
              </a:spcBef>
              <a:defRPr/>
            </a:pPr>
            <a:endParaRPr lang="en-US" sz="2000" kern="0">
              <a:highlight>
                <a:srgbClr val="FFFF00"/>
              </a:highlight>
              <a:latin typeface="Segoe UI" panose="020B0502040204020203" pitchFamily="34" charset="0"/>
              <a:cs typeface="Segoe UI" panose="020B0502040204020203" pitchFamily="34" charset="0"/>
            </a:endParaRPr>
          </a:p>
          <a:p>
            <a:pPr marL="342900" indent="-342900" defTabSz="711200">
              <a:spcBef>
                <a:spcPct val="0"/>
              </a:spcBef>
              <a:buFont typeface="Arial" panose="020B0604020202020204" pitchFamily="34" charset="0"/>
              <a:buChar char="•"/>
              <a:defRPr/>
            </a:pPr>
            <a:r>
              <a:rPr lang="en-US" sz="2000" kern="0">
                <a:latin typeface="Segoe UI" panose="020B0502040204020203" pitchFamily="34" charset="0"/>
                <a:cs typeface="Segoe UI" panose="020B0502040204020203" pitchFamily="34" charset="0"/>
              </a:rPr>
              <a:t>Reading through quarterly earnings transcripts from customers can be very enlightening</a:t>
            </a:r>
          </a:p>
          <a:p>
            <a:pPr marL="342900" indent="-342900" defTabSz="711200">
              <a:spcBef>
                <a:spcPct val="0"/>
              </a:spcBef>
              <a:buFont typeface="Arial" panose="020B0604020202020204" pitchFamily="34" charset="0"/>
              <a:buChar char="•"/>
              <a:defRPr/>
            </a:pPr>
            <a:endParaRPr lang="en-US" sz="2000" kern="0">
              <a:latin typeface="Segoe UI" panose="020B0502040204020203" pitchFamily="34" charset="0"/>
              <a:cs typeface="Segoe UI" panose="020B0502040204020203" pitchFamily="34" charset="0"/>
            </a:endParaRPr>
          </a:p>
          <a:p>
            <a:pPr marL="342900" indent="-342900" defTabSz="711200">
              <a:spcBef>
                <a:spcPct val="0"/>
              </a:spcBef>
              <a:buFont typeface="Arial" panose="020B0604020202020204" pitchFamily="34" charset="0"/>
              <a:buChar char="•"/>
              <a:defRPr/>
            </a:pPr>
            <a:r>
              <a:rPr lang="en-US" sz="2000" kern="0">
                <a:latin typeface="Segoe UI" panose="020B0502040204020203" pitchFamily="34" charset="0"/>
                <a:cs typeface="Segoe UI" panose="020B0502040204020203" pitchFamily="34" charset="0"/>
              </a:rPr>
              <a:t>Focus on what equity analysts are asking about (as it aligns well with what investors are really looking at)</a:t>
            </a:r>
          </a:p>
        </p:txBody>
      </p:sp>
    </p:spTree>
    <p:extLst>
      <p:ext uri="{BB962C8B-B14F-4D97-AF65-F5344CB8AC3E}">
        <p14:creationId xmlns:p14="http://schemas.microsoft.com/office/powerpoint/2010/main" val="340990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61A1-D8DD-462F-9614-28F7AF7598FD}"/>
              </a:ext>
            </a:extLst>
          </p:cNvPr>
          <p:cNvSpPr>
            <a:spLocks noGrp="1"/>
          </p:cNvSpPr>
          <p:nvPr>
            <p:ph type="title"/>
          </p:nvPr>
        </p:nvSpPr>
        <p:spPr>
          <a:xfrm>
            <a:off x="839469" y="2007072"/>
            <a:ext cx="10718802" cy="2843855"/>
          </a:xfrm>
        </p:spPr>
        <p:txBody>
          <a:bodyPr/>
          <a:lstStyle/>
          <a:p>
            <a:r>
              <a:rPr lang="en-US" sz="3200" dirty="0"/>
              <a:t>Our customers are increasingly looking at financial modeling to determine the benefits of moving to or leveraging the cloud​.  </a:t>
            </a:r>
            <a:br>
              <a:rPr lang="en-US" sz="3200" dirty="0"/>
            </a:br>
            <a:br>
              <a:rPr lang="en-US" sz="3200" dirty="0"/>
            </a:br>
            <a:r>
              <a:rPr lang="en-US" sz="3200" dirty="0"/>
              <a:t>The Chief Financial Officer and finance team are central to these discussions.</a:t>
            </a:r>
            <a:endParaRPr lang="en-US" sz="1200" dirty="0"/>
          </a:p>
        </p:txBody>
      </p:sp>
    </p:spTree>
    <p:extLst>
      <p:ext uri="{BB962C8B-B14F-4D97-AF65-F5344CB8AC3E}">
        <p14:creationId xmlns:p14="http://schemas.microsoft.com/office/powerpoint/2010/main" val="30365803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a:xfrm>
            <a:off x="169682" y="153549"/>
            <a:ext cx="12022318" cy="1265675"/>
          </a:xfrm>
        </p:spPr>
        <p:txBody>
          <a:bodyPr/>
          <a:lstStyle/>
          <a:p>
            <a:r>
              <a:rPr lang="en-US" sz="3200"/>
              <a:t>Consider how the CFO of a SaaS business might examine their cloud transformation</a:t>
            </a:r>
          </a:p>
        </p:txBody>
      </p:sp>
      <p:grpSp>
        <p:nvGrpSpPr>
          <p:cNvPr id="38" name="Group 37">
            <a:extLst>
              <a:ext uri="{FF2B5EF4-FFF2-40B4-BE49-F238E27FC236}">
                <a16:creationId xmlns:a16="http://schemas.microsoft.com/office/drawing/2014/main" id="{272E07FE-108B-4C35-A29E-92078E08EAC7}"/>
              </a:ext>
              <a:ext uri="{C183D7F6-B498-43B3-948B-1728B52AA6E4}">
                <adec:decorative xmlns:adec="http://schemas.microsoft.com/office/drawing/2017/decorative" val="1"/>
              </a:ext>
            </a:extLst>
          </p:cNvPr>
          <p:cNvGrpSpPr/>
          <p:nvPr/>
        </p:nvGrpSpPr>
        <p:grpSpPr>
          <a:xfrm>
            <a:off x="342900" y="1782935"/>
            <a:ext cx="11340335" cy="3874915"/>
            <a:chOff x="433499" y="3438068"/>
            <a:chExt cx="11441171" cy="3874915"/>
          </a:xfrm>
        </p:grpSpPr>
        <p:sp>
          <p:nvSpPr>
            <p:cNvPr id="37" name="Rectangle 36">
              <a:extLst>
                <a:ext uri="{FF2B5EF4-FFF2-40B4-BE49-F238E27FC236}">
                  <a16:creationId xmlns:a16="http://schemas.microsoft.com/office/drawing/2014/main" id="{428FA879-C567-46E3-A7D6-E0F267C15A02}"/>
                </a:ext>
                <a:ext uri="{C183D7F6-B498-43B3-948B-1728B52AA6E4}">
                  <adec:decorative xmlns:adec="http://schemas.microsoft.com/office/drawing/2017/decorative" val="1"/>
                </a:ext>
              </a:extLst>
            </p:cNvPr>
            <p:cNvSpPr/>
            <p:nvPr/>
          </p:nvSpPr>
          <p:spPr>
            <a:xfrm>
              <a:off x="433499" y="3438068"/>
              <a:ext cx="11441171" cy="1569660"/>
            </a:xfrm>
            <a:prstGeom prst="rect">
              <a:avLst/>
            </a:prstGeom>
          </p:spPr>
          <p:txBody>
            <a:bodyPr wrap="square">
              <a:spAutoFit/>
            </a:bodyPr>
            <a:lstStyle/>
            <a:p>
              <a:pPr defTabSz="711200">
                <a:spcBef>
                  <a:spcPct val="0"/>
                </a:spcBef>
                <a:defRPr/>
              </a:pPr>
              <a:r>
                <a:rPr lang="en-US" sz="2000" kern="0">
                  <a:latin typeface="Segoe UI" panose="020B0502040204020203" pitchFamily="34" charset="0"/>
                  <a:cs typeface="Segoe UI" panose="020B0502040204020203" pitchFamily="34" charset="0"/>
                </a:rPr>
                <a:t>Let’s say I am the CFO of a business selling SaaS applications to the world and we have two costs: the people who write the code and the servers that run the code.</a:t>
              </a:r>
            </a:p>
            <a:p>
              <a:pPr defTabSz="711200">
                <a:spcBef>
                  <a:spcPct val="0"/>
                </a:spcBef>
                <a:defRPr/>
              </a:pPr>
              <a:endParaRPr lang="en-US" sz="2000" kern="0">
                <a:latin typeface="Segoe UI" panose="020B0502040204020203" pitchFamily="34" charset="0"/>
                <a:cs typeface="Segoe UI" panose="020B0502040204020203" pitchFamily="34" charset="0"/>
              </a:endParaRPr>
            </a:p>
            <a:p>
              <a:pPr defTabSz="711200">
                <a:spcBef>
                  <a:spcPct val="0"/>
                </a:spcBef>
                <a:defRPr/>
              </a:pPr>
              <a:r>
                <a:rPr lang="en-US" sz="2000" kern="0">
                  <a:latin typeface="Segoe UI" panose="020B0502040204020203" pitchFamily="34" charset="0"/>
                  <a:cs typeface="Segoe UI" panose="020B0502040204020203" pitchFamily="34" charset="0"/>
                </a:rPr>
                <a:t>On day 1, I hire one person who makes $100,000/year and buy 10 servers that cost $10,000.</a:t>
              </a:r>
            </a:p>
            <a:p>
              <a:pPr defTabSz="711200">
                <a:spcBef>
                  <a:spcPct val="0"/>
                </a:spcBef>
                <a:defRPr/>
              </a:pPr>
              <a:endParaRPr lang="en-US" sz="1600" b="1" kern="0">
                <a:latin typeface="Segoe UI Semibold" panose="020B0702040204020203" pitchFamily="34" charset="0"/>
                <a:cs typeface="Segoe UI Semibold" panose="020B0702040204020203" pitchFamily="34" charset="0"/>
              </a:endParaRPr>
            </a:p>
          </p:txBody>
        </p:sp>
        <p:pic>
          <p:nvPicPr>
            <p:cNvPr id="33" name="Graphic 32" descr="Server">
              <a:extLst>
                <a:ext uri="{FF2B5EF4-FFF2-40B4-BE49-F238E27FC236}">
                  <a16:creationId xmlns:a16="http://schemas.microsoft.com/office/drawing/2014/main" id="{C70C6A66-EB08-4E3F-914A-FA10FCD72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9390" y="5538357"/>
              <a:ext cx="1774626" cy="1774626"/>
            </a:xfrm>
            <a:prstGeom prst="rect">
              <a:avLst/>
            </a:prstGeom>
          </p:spPr>
        </p:pic>
        <p:pic>
          <p:nvPicPr>
            <p:cNvPr id="35" name="Graphic 34" descr="Icon profile of a human with long hair">
              <a:extLst>
                <a:ext uri="{FF2B5EF4-FFF2-40B4-BE49-F238E27FC236}">
                  <a16:creationId xmlns:a16="http://schemas.microsoft.com/office/drawing/2014/main" id="{076FC156-A0B9-4A17-A570-1801B59F5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5170" y="5538357"/>
              <a:ext cx="1774626" cy="1774626"/>
            </a:xfrm>
            <a:prstGeom prst="rect">
              <a:avLst/>
            </a:prstGeom>
          </p:spPr>
        </p:pic>
      </p:grpSp>
    </p:spTree>
    <p:extLst>
      <p:ext uri="{BB962C8B-B14F-4D97-AF65-F5344CB8AC3E}">
        <p14:creationId xmlns:p14="http://schemas.microsoft.com/office/powerpoint/2010/main" val="2235365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5C22C-F3E8-4F25-A1E3-8E7A5AE584CD}"/>
              </a:ext>
            </a:extLst>
          </p:cNvPr>
          <p:cNvSpPr txBox="1"/>
          <p:nvPr/>
        </p:nvSpPr>
        <p:spPr>
          <a:xfrm>
            <a:off x="454307" y="1082327"/>
            <a:ext cx="10880000" cy="307777"/>
          </a:xfrm>
          <a:prstGeom prst="rect">
            <a:avLst/>
          </a:prstGeom>
          <a:solidFill>
            <a:srgbClr val="002060"/>
          </a:solidFill>
        </p:spPr>
        <p:txBody>
          <a:bodyPr wrap="square" rtlCol="0">
            <a:spAutoFit/>
          </a:bodyPr>
          <a:lstStyle/>
          <a:p>
            <a:r>
              <a:rPr lang="en-US" sz="1400" b="1">
                <a:solidFill>
                  <a:schemeClr val="bg1"/>
                </a:solidFill>
              </a:rPr>
              <a:t>On-Prem</a:t>
            </a:r>
          </a:p>
        </p:txBody>
      </p:sp>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a:xfrm>
            <a:off x="268080" y="235229"/>
            <a:ext cx="11655840" cy="899665"/>
          </a:xfrm>
        </p:spPr>
        <p:txBody>
          <a:bodyPr/>
          <a:lstStyle/>
          <a:p>
            <a:r>
              <a:rPr lang="en-US" sz="3200"/>
              <a:t>On-prem requires a balance sheet, the cloud is largely asset free</a:t>
            </a:r>
          </a:p>
        </p:txBody>
      </p:sp>
      <p:sp>
        <p:nvSpPr>
          <p:cNvPr id="8" name="TextBox 7">
            <a:extLst>
              <a:ext uri="{FF2B5EF4-FFF2-40B4-BE49-F238E27FC236}">
                <a16:creationId xmlns:a16="http://schemas.microsoft.com/office/drawing/2014/main" id="{D1E184DC-CE83-40C3-AD75-9C9293E6EAA2}"/>
              </a:ext>
            </a:extLst>
          </p:cNvPr>
          <p:cNvSpPr txBox="1"/>
          <p:nvPr/>
        </p:nvSpPr>
        <p:spPr>
          <a:xfrm>
            <a:off x="364855" y="3951021"/>
            <a:ext cx="10880000" cy="307777"/>
          </a:xfrm>
          <a:prstGeom prst="rect">
            <a:avLst/>
          </a:prstGeom>
          <a:solidFill>
            <a:srgbClr val="002060"/>
          </a:solidFill>
        </p:spPr>
        <p:txBody>
          <a:bodyPr wrap="square" rtlCol="0">
            <a:spAutoFit/>
          </a:bodyPr>
          <a:lstStyle/>
          <a:p>
            <a:r>
              <a:rPr lang="en-US" sz="1400" b="1">
                <a:solidFill>
                  <a:schemeClr val="bg1"/>
                </a:solidFill>
              </a:rPr>
              <a:t>Cloud</a:t>
            </a:r>
          </a:p>
        </p:txBody>
      </p:sp>
      <p:pic>
        <p:nvPicPr>
          <p:cNvPr id="14" name="Picture 13" descr="Illustrative comparison between an on prem balance sheet and cloud balance sheet">
            <a:extLst>
              <a:ext uri="{FF2B5EF4-FFF2-40B4-BE49-F238E27FC236}">
                <a16:creationId xmlns:a16="http://schemas.microsoft.com/office/drawing/2014/main" id="{0E4875B0-554C-49C7-8C93-2FB22D535C7B}"/>
              </a:ext>
              <a:ext uri="{C183D7F6-B498-43B3-948B-1728B52AA6E4}">
                <adec:decorative xmlns:adec="http://schemas.microsoft.com/office/drawing/2017/decorative" val="0"/>
              </a:ext>
            </a:extLst>
          </p:cNvPr>
          <p:cNvPicPr>
            <a:picLocks noChangeAspect="1"/>
          </p:cNvPicPr>
          <p:nvPr/>
        </p:nvPicPr>
        <p:blipFill rotWithShape="1">
          <a:blip r:embed="rId3"/>
          <a:srcRect b="66029"/>
          <a:stretch/>
        </p:blipFill>
        <p:spPr>
          <a:xfrm>
            <a:off x="454307" y="1390104"/>
            <a:ext cx="7799500" cy="1766385"/>
          </a:xfrm>
          <a:prstGeom prst="rect">
            <a:avLst/>
          </a:prstGeom>
        </p:spPr>
      </p:pic>
      <p:pic>
        <p:nvPicPr>
          <p:cNvPr id="5" name="Picture 4">
            <a:extLst>
              <a:ext uri="{FF2B5EF4-FFF2-40B4-BE49-F238E27FC236}">
                <a16:creationId xmlns:a16="http://schemas.microsoft.com/office/drawing/2014/main" id="{BF886ECB-D857-46E4-93B8-69E833573608}"/>
              </a:ext>
              <a:ext uri="{C183D7F6-B498-43B3-948B-1728B52AA6E4}">
                <adec:decorative xmlns:adec="http://schemas.microsoft.com/office/drawing/2017/decorative" val="1"/>
              </a:ext>
            </a:extLst>
          </p:cNvPr>
          <p:cNvPicPr>
            <a:picLocks noChangeAspect="1"/>
          </p:cNvPicPr>
          <p:nvPr/>
        </p:nvPicPr>
        <p:blipFill rotWithShape="1">
          <a:blip r:embed="rId4"/>
          <a:srcRect b="71300"/>
          <a:stretch/>
        </p:blipFill>
        <p:spPr>
          <a:xfrm>
            <a:off x="364855" y="4258797"/>
            <a:ext cx="7799500" cy="1500335"/>
          </a:xfrm>
          <a:prstGeom prst="rect">
            <a:avLst/>
          </a:prstGeom>
        </p:spPr>
      </p:pic>
      <p:sp>
        <p:nvSpPr>
          <p:cNvPr id="12" name="Rectangle 11">
            <a:extLst>
              <a:ext uri="{FF2B5EF4-FFF2-40B4-BE49-F238E27FC236}">
                <a16:creationId xmlns:a16="http://schemas.microsoft.com/office/drawing/2014/main" id="{164D9654-2792-47A3-A902-7C1FB5763A7C}"/>
              </a:ext>
            </a:extLst>
          </p:cNvPr>
          <p:cNvSpPr/>
          <p:nvPr/>
        </p:nvSpPr>
        <p:spPr>
          <a:xfrm>
            <a:off x="6096000" y="3136612"/>
            <a:ext cx="5272987" cy="646331"/>
          </a:xfrm>
          <a:prstGeom prst="rect">
            <a:avLst/>
          </a:prstGeom>
          <a:solidFill>
            <a:schemeClr val="bg2"/>
          </a:solidFill>
        </p:spPr>
        <p:txBody>
          <a:bodyPr wrap="square">
            <a:spAutoFit/>
          </a:bodyPr>
          <a:lstStyle/>
          <a:p>
            <a:pPr defTabSz="711200">
              <a:spcBef>
                <a:spcPct val="0"/>
              </a:spcBef>
              <a:defRPr/>
            </a:pPr>
            <a:r>
              <a:rPr lang="en-US" kern="0">
                <a:solidFill>
                  <a:schemeClr val="accent2"/>
                </a:solidFill>
                <a:latin typeface="Segoe UI Semibold" panose="020B0702040204020203" pitchFamily="34" charset="0"/>
                <a:cs typeface="Segoe UI Semibold" panose="020B0702040204020203" pitchFamily="34" charset="0"/>
              </a:rPr>
              <a:t>On-prem I invest upfront in assets to run my business</a:t>
            </a:r>
            <a:r>
              <a:rPr lang="en-US" b="1" kern="0">
                <a:solidFill>
                  <a:schemeClr val="accent2"/>
                </a:solidFill>
                <a:latin typeface="Segoe UI Semibold" panose="020B0702040204020203" pitchFamily="34" charset="0"/>
                <a:cs typeface="Segoe UI Semibold" panose="020B0702040204020203" pitchFamily="34" charset="0"/>
              </a:rPr>
              <a:t>. This creates a fixed cost structure.</a:t>
            </a:r>
            <a:endParaRPr lang="en-US" kern="0">
              <a:solidFill>
                <a:schemeClr val="accent2"/>
              </a:solidFill>
              <a:latin typeface="Segoe UI Semibold" panose="020B0702040204020203" pitchFamily="34" charset="0"/>
              <a:cs typeface="Segoe UI Semibold" panose="020B0702040204020203" pitchFamily="34" charset="0"/>
            </a:endParaRPr>
          </a:p>
        </p:txBody>
      </p:sp>
      <p:sp>
        <p:nvSpPr>
          <p:cNvPr id="22" name="Rectangle 21">
            <a:extLst>
              <a:ext uri="{FF2B5EF4-FFF2-40B4-BE49-F238E27FC236}">
                <a16:creationId xmlns:a16="http://schemas.microsoft.com/office/drawing/2014/main" id="{505E6E77-3894-4521-AF64-812C5308936E}"/>
              </a:ext>
            </a:extLst>
          </p:cNvPr>
          <p:cNvSpPr/>
          <p:nvPr/>
        </p:nvSpPr>
        <p:spPr>
          <a:xfrm>
            <a:off x="5971868" y="5882195"/>
            <a:ext cx="5272987" cy="923330"/>
          </a:xfrm>
          <a:prstGeom prst="rect">
            <a:avLst/>
          </a:prstGeom>
          <a:solidFill>
            <a:schemeClr val="bg2"/>
          </a:solidFill>
        </p:spPr>
        <p:txBody>
          <a:bodyPr wrap="square">
            <a:spAutoFit/>
          </a:bodyPr>
          <a:lstStyle/>
          <a:p>
            <a:pPr defTabSz="711200">
              <a:spcBef>
                <a:spcPct val="0"/>
              </a:spcBef>
              <a:defRPr/>
            </a:pPr>
            <a:r>
              <a:rPr lang="en-US" kern="0">
                <a:solidFill>
                  <a:schemeClr val="accent2"/>
                </a:solidFill>
                <a:latin typeface="Segoe UI Semibold" panose="020B0702040204020203" pitchFamily="34" charset="0"/>
                <a:cs typeface="Segoe UI Semibold" panose="020B0702040204020203" pitchFamily="34" charset="0"/>
              </a:rPr>
              <a:t>In the cloud I have no balance sheet to speak of, this is the implicit flexibility of a cloud environment.</a:t>
            </a:r>
          </a:p>
        </p:txBody>
      </p:sp>
      <p:sp>
        <p:nvSpPr>
          <p:cNvPr id="9" name="Rectangle 8" descr="Illustrative snip of an on-premises balance sheet vs a cloud balance sheet">
            <a:extLst>
              <a:ext uri="{FF2B5EF4-FFF2-40B4-BE49-F238E27FC236}">
                <a16:creationId xmlns:a16="http://schemas.microsoft.com/office/drawing/2014/main" id="{7509B886-D927-4831-93E0-DF82215CE33F}"/>
              </a:ext>
            </a:extLst>
          </p:cNvPr>
          <p:cNvSpPr/>
          <p:nvPr/>
        </p:nvSpPr>
        <p:spPr bwMode="auto">
          <a:xfrm>
            <a:off x="364855" y="2627812"/>
            <a:ext cx="7888952" cy="279167"/>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descr="Illustrative snip of an on-premises balance sheet compared to a cloud balance sheet&#10;">
            <a:extLst>
              <a:ext uri="{FF2B5EF4-FFF2-40B4-BE49-F238E27FC236}">
                <a16:creationId xmlns:a16="http://schemas.microsoft.com/office/drawing/2014/main" id="{CBB8AACC-0AD1-4A04-9ED5-1DD34458323A}"/>
              </a:ext>
            </a:extLst>
          </p:cNvPr>
          <p:cNvSpPr/>
          <p:nvPr/>
        </p:nvSpPr>
        <p:spPr bwMode="auto">
          <a:xfrm>
            <a:off x="364855" y="5494530"/>
            <a:ext cx="7888952" cy="279167"/>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descr="Green arrow highlighting that in the cloud there is no balance sheet to speak of, this is the implicit flexibility of the cloud environment.">
            <a:extLst>
              <a:ext uri="{FF2B5EF4-FFF2-40B4-BE49-F238E27FC236}">
                <a16:creationId xmlns:a16="http://schemas.microsoft.com/office/drawing/2014/main" id="{11205667-522B-4481-BA68-B12ACBB8EAFC}"/>
              </a:ext>
            </a:extLst>
          </p:cNvPr>
          <p:cNvSpPr/>
          <p:nvPr/>
        </p:nvSpPr>
        <p:spPr bwMode="auto">
          <a:xfrm>
            <a:off x="5334000" y="6115050"/>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50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p:txBody>
          <a:bodyPr/>
          <a:lstStyle/>
          <a:p>
            <a:r>
              <a:rPr lang="en-US" sz="3200"/>
              <a:t>Income statements are effectively the same — depreciation mirrors cloud expense</a:t>
            </a:r>
          </a:p>
        </p:txBody>
      </p:sp>
      <p:sp>
        <p:nvSpPr>
          <p:cNvPr id="8" name="TextBox 7">
            <a:extLst>
              <a:ext uri="{FF2B5EF4-FFF2-40B4-BE49-F238E27FC236}">
                <a16:creationId xmlns:a16="http://schemas.microsoft.com/office/drawing/2014/main" id="{D1E184DC-CE83-40C3-AD75-9C9293E6EAA2}"/>
              </a:ext>
            </a:extLst>
          </p:cNvPr>
          <p:cNvSpPr txBox="1"/>
          <p:nvPr/>
        </p:nvSpPr>
        <p:spPr>
          <a:xfrm>
            <a:off x="103431" y="3794480"/>
            <a:ext cx="5329238" cy="307777"/>
          </a:xfrm>
          <a:prstGeom prst="rect">
            <a:avLst/>
          </a:prstGeom>
          <a:solidFill>
            <a:srgbClr val="002060"/>
          </a:solidFill>
        </p:spPr>
        <p:txBody>
          <a:bodyPr wrap="square" rtlCol="0">
            <a:spAutoFit/>
          </a:bodyPr>
          <a:lstStyle/>
          <a:p>
            <a:r>
              <a:rPr lang="en-US" sz="1400" b="1">
                <a:solidFill>
                  <a:schemeClr val="bg1"/>
                </a:solidFill>
              </a:rPr>
              <a:t>Cloud</a:t>
            </a:r>
          </a:p>
        </p:txBody>
      </p:sp>
      <p:sp>
        <p:nvSpPr>
          <p:cNvPr id="12" name="Rectangle 11">
            <a:extLst>
              <a:ext uri="{FF2B5EF4-FFF2-40B4-BE49-F238E27FC236}">
                <a16:creationId xmlns:a16="http://schemas.microsoft.com/office/drawing/2014/main" id="{164D9654-2792-47A3-A902-7C1FB5763A7C}"/>
              </a:ext>
            </a:extLst>
          </p:cNvPr>
          <p:cNvSpPr/>
          <p:nvPr/>
        </p:nvSpPr>
        <p:spPr>
          <a:xfrm>
            <a:off x="7780336" y="3104552"/>
            <a:ext cx="4144744" cy="1477328"/>
          </a:xfrm>
          <a:prstGeom prst="rect">
            <a:avLst/>
          </a:prstGeom>
          <a:solidFill>
            <a:schemeClr val="bg2"/>
          </a:solidFill>
        </p:spPr>
        <p:txBody>
          <a:bodyPr wrap="square">
            <a:spAutoFit/>
          </a:bodyPr>
          <a:lstStyle/>
          <a:p>
            <a:pPr defTabSz="711200">
              <a:spcBef>
                <a:spcPct val="0"/>
              </a:spcBef>
              <a:defRPr/>
            </a:pPr>
            <a:r>
              <a:rPr lang="en-US" kern="0">
                <a:latin typeface="Segoe UI Semibold" panose="020B0702040204020203" pitchFamily="34" charset="0"/>
                <a:cs typeface="Segoe UI Semibold" panose="020B0702040204020203" pitchFamily="34" charset="0"/>
              </a:rPr>
              <a:t>My income statement is effectively the same if I assume that there are no efficiencies. The only difference is I substitute depreciation for cloud expense.</a:t>
            </a:r>
          </a:p>
        </p:txBody>
      </p:sp>
      <p:pic>
        <p:nvPicPr>
          <p:cNvPr id="2" name="Picture 1" descr="Illustrative balance sheet comparison ">
            <a:extLst>
              <a:ext uri="{FF2B5EF4-FFF2-40B4-BE49-F238E27FC236}">
                <a16:creationId xmlns:a16="http://schemas.microsoft.com/office/drawing/2014/main" id="{6ADFB837-4822-4B06-991D-A00AF1EB20A4}"/>
              </a:ext>
            </a:extLst>
          </p:cNvPr>
          <p:cNvPicPr>
            <a:picLocks noChangeAspect="1"/>
          </p:cNvPicPr>
          <p:nvPr/>
        </p:nvPicPr>
        <p:blipFill rotWithShape="1">
          <a:blip r:embed="rId3"/>
          <a:srcRect t="33720" b="33402"/>
          <a:stretch/>
        </p:blipFill>
        <p:spPr>
          <a:xfrm>
            <a:off x="103431" y="1831581"/>
            <a:ext cx="7201657" cy="1578527"/>
          </a:xfrm>
          <a:prstGeom prst="rect">
            <a:avLst/>
          </a:prstGeom>
        </p:spPr>
      </p:pic>
      <p:pic>
        <p:nvPicPr>
          <p:cNvPr id="6" name="Picture 5" descr="Illustrative income statement comparison&#10;">
            <a:extLst>
              <a:ext uri="{FF2B5EF4-FFF2-40B4-BE49-F238E27FC236}">
                <a16:creationId xmlns:a16="http://schemas.microsoft.com/office/drawing/2014/main" id="{F3F3BE44-5785-4130-8964-3FF5EE54F6BD}"/>
              </a:ext>
            </a:extLst>
          </p:cNvPr>
          <p:cNvPicPr>
            <a:picLocks noChangeAspect="1"/>
          </p:cNvPicPr>
          <p:nvPr/>
        </p:nvPicPr>
        <p:blipFill rotWithShape="1">
          <a:blip r:embed="rId4"/>
          <a:srcRect t="36230" b="34406"/>
          <a:stretch/>
        </p:blipFill>
        <p:spPr>
          <a:xfrm>
            <a:off x="103431" y="4486629"/>
            <a:ext cx="7201658" cy="1417389"/>
          </a:xfrm>
          <a:prstGeom prst="rect">
            <a:avLst/>
          </a:prstGeom>
          <a:solidFill>
            <a:schemeClr val="bg1">
              <a:alpha val="84000"/>
            </a:schemeClr>
          </a:solidFill>
        </p:spPr>
      </p:pic>
      <p:sp>
        <p:nvSpPr>
          <p:cNvPr id="5" name="TextBox 4">
            <a:extLst>
              <a:ext uri="{FF2B5EF4-FFF2-40B4-BE49-F238E27FC236}">
                <a16:creationId xmlns:a16="http://schemas.microsoft.com/office/drawing/2014/main" id="{35998D85-D3A0-4375-A9A0-415B4C76AA28}"/>
              </a:ext>
            </a:extLst>
          </p:cNvPr>
          <p:cNvSpPr txBox="1"/>
          <p:nvPr/>
        </p:nvSpPr>
        <p:spPr>
          <a:xfrm>
            <a:off x="103431" y="1199262"/>
            <a:ext cx="5329238" cy="307777"/>
          </a:xfrm>
          <a:prstGeom prst="rect">
            <a:avLst/>
          </a:prstGeom>
          <a:solidFill>
            <a:srgbClr val="002060"/>
          </a:solidFill>
        </p:spPr>
        <p:txBody>
          <a:bodyPr wrap="square" rtlCol="0">
            <a:spAutoFit/>
          </a:bodyPr>
          <a:lstStyle/>
          <a:p>
            <a:r>
              <a:rPr lang="en-US" sz="1400" b="1">
                <a:solidFill>
                  <a:schemeClr val="bg1"/>
                </a:solidFill>
              </a:rPr>
              <a:t>On-Prem</a:t>
            </a:r>
          </a:p>
        </p:txBody>
      </p:sp>
      <p:sp>
        <p:nvSpPr>
          <p:cNvPr id="9" name="Rectangle 8" descr="Illustrative snip of a balance sheet&#10;">
            <a:extLst>
              <a:ext uri="{FF2B5EF4-FFF2-40B4-BE49-F238E27FC236}">
                <a16:creationId xmlns:a16="http://schemas.microsoft.com/office/drawing/2014/main" id="{B2634DDF-AF38-47E0-97FA-396E565BCD27}"/>
              </a:ext>
            </a:extLst>
          </p:cNvPr>
          <p:cNvSpPr/>
          <p:nvPr/>
        </p:nvSpPr>
        <p:spPr bwMode="auto">
          <a:xfrm>
            <a:off x="99729" y="2207491"/>
            <a:ext cx="7636240" cy="521640"/>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BE45B74-EF5A-4A19-B23F-C35716ACB880}"/>
              </a:ext>
              <a:ext uri="{C183D7F6-B498-43B3-948B-1728B52AA6E4}">
                <adec:decorative xmlns:adec="http://schemas.microsoft.com/office/drawing/2017/decorative" val="1"/>
              </a:ext>
            </a:extLst>
          </p:cNvPr>
          <p:cNvSpPr/>
          <p:nvPr/>
        </p:nvSpPr>
        <p:spPr bwMode="auto">
          <a:xfrm>
            <a:off x="99729" y="3066102"/>
            <a:ext cx="7636240" cy="238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descr="Illustrative image of an income statement">
            <a:extLst>
              <a:ext uri="{FF2B5EF4-FFF2-40B4-BE49-F238E27FC236}">
                <a16:creationId xmlns:a16="http://schemas.microsoft.com/office/drawing/2014/main" id="{639B85A7-250F-419E-A4E3-9047E1F941AC}"/>
              </a:ext>
            </a:extLst>
          </p:cNvPr>
          <p:cNvSpPr/>
          <p:nvPr/>
        </p:nvSpPr>
        <p:spPr bwMode="auto">
          <a:xfrm>
            <a:off x="119224" y="2729131"/>
            <a:ext cx="7616746" cy="298179"/>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descr="Illustrative snip of an income statement comparison between on-prem and the cloud">
            <a:extLst>
              <a:ext uri="{FF2B5EF4-FFF2-40B4-BE49-F238E27FC236}">
                <a16:creationId xmlns:a16="http://schemas.microsoft.com/office/drawing/2014/main" id="{B06E2952-1BBE-44B7-A5AE-0CED14ECBB69}"/>
              </a:ext>
            </a:extLst>
          </p:cNvPr>
          <p:cNvSpPr/>
          <p:nvPr/>
        </p:nvSpPr>
        <p:spPr bwMode="auto">
          <a:xfrm>
            <a:off x="119224" y="4739038"/>
            <a:ext cx="7636240" cy="521640"/>
          </a:xfrm>
          <a:prstGeom prst="rect">
            <a:avLst/>
          </a:prstGeom>
          <a:solidFill>
            <a:schemeClr val="bg1">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B39B30F-746D-4D3E-AF04-869C35660FDE}"/>
              </a:ext>
              <a:ext uri="{C183D7F6-B498-43B3-948B-1728B52AA6E4}">
                <adec:decorative xmlns:adec="http://schemas.microsoft.com/office/drawing/2017/decorative" val="1"/>
              </a:ext>
            </a:extLst>
          </p:cNvPr>
          <p:cNvSpPr/>
          <p:nvPr/>
        </p:nvSpPr>
        <p:spPr bwMode="auto">
          <a:xfrm>
            <a:off x="119224" y="5637339"/>
            <a:ext cx="7636240" cy="238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FC7C6D2-76AD-4410-A657-4ADD0402B736}"/>
              </a:ext>
              <a:ext uri="{C183D7F6-B498-43B3-948B-1728B52AA6E4}">
                <adec:decorative xmlns:adec="http://schemas.microsoft.com/office/drawing/2017/decorative" val="1"/>
              </a:ext>
            </a:extLst>
          </p:cNvPr>
          <p:cNvSpPr/>
          <p:nvPr/>
        </p:nvSpPr>
        <p:spPr bwMode="auto">
          <a:xfrm>
            <a:off x="138719" y="5273734"/>
            <a:ext cx="7616746" cy="298179"/>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AC45973-AFBC-426D-A5BD-AFD6DE80E463}"/>
              </a:ext>
              <a:ext uri="{C183D7F6-B498-43B3-948B-1728B52AA6E4}">
                <adec:decorative xmlns:adec="http://schemas.microsoft.com/office/drawing/2017/decorative" val="1"/>
              </a:ext>
            </a:extLst>
          </p:cNvPr>
          <p:cNvSpPr/>
          <p:nvPr/>
        </p:nvSpPr>
        <p:spPr bwMode="auto">
          <a:xfrm>
            <a:off x="144096" y="2199599"/>
            <a:ext cx="7636240" cy="4944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50832C0-89C1-4093-99F9-A49EA961C881}"/>
              </a:ext>
              <a:ext uri="{C183D7F6-B498-43B3-948B-1728B52AA6E4}">
                <adec:decorative xmlns:adec="http://schemas.microsoft.com/office/drawing/2017/decorative" val="1"/>
              </a:ext>
            </a:extLst>
          </p:cNvPr>
          <p:cNvSpPr/>
          <p:nvPr/>
        </p:nvSpPr>
        <p:spPr bwMode="auto">
          <a:xfrm>
            <a:off x="144096" y="4750696"/>
            <a:ext cx="7636240" cy="4944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417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6" grpId="0" animBg="1"/>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5C22C-F3E8-4F25-A1E3-8E7A5AE584CD}"/>
              </a:ext>
            </a:extLst>
          </p:cNvPr>
          <p:cNvSpPr txBox="1"/>
          <p:nvPr/>
        </p:nvSpPr>
        <p:spPr>
          <a:xfrm>
            <a:off x="103431" y="1373917"/>
            <a:ext cx="11358467" cy="307777"/>
          </a:xfrm>
          <a:prstGeom prst="rect">
            <a:avLst/>
          </a:prstGeom>
          <a:solidFill>
            <a:srgbClr val="002060"/>
          </a:solidFill>
        </p:spPr>
        <p:txBody>
          <a:bodyPr wrap="square" rtlCol="0">
            <a:spAutoFit/>
          </a:bodyPr>
          <a:lstStyle/>
          <a:p>
            <a:r>
              <a:rPr lang="en-US" sz="1400" b="1">
                <a:solidFill>
                  <a:schemeClr val="bg1"/>
                </a:solidFill>
              </a:rPr>
              <a:t>On-Prem</a:t>
            </a:r>
          </a:p>
        </p:txBody>
      </p:sp>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p:txBody>
          <a:bodyPr/>
          <a:lstStyle/>
          <a:p>
            <a:r>
              <a:rPr lang="en-US" sz="3200"/>
              <a:t>On-prem cash flows are worse — they’re lumpier, loaded upfront, and cannot be cut in difficult times</a:t>
            </a:r>
          </a:p>
        </p:txBody>
      </p:sp>
      <p:sp>
        <p:nvSpPr>
          <p:cNvPr id="8" name="TextBox 7">
            <a:extLst>
              <a:ext uri="{FF2B5EF4-FFF2-40B4-BE49-F238E27FC236}">
                <a16:creationId xmlns:a16="http://schemas.microsoft.com/office/drawing/2014/main" id="{D1E184DC-CE83-40C3-AD75-9C9293E6EAA2}"/>
              </a:ext>
            </a:extLst>
          </p:cNvPr>
          <p:cNvSpPr txBox="1"/>
          <p:nvPr/>
        </p:nvSpPr>
        <p:spPr>
          <a:xfrm>
            <a:off x="103431" y="3862900"/>
            <a:ext cx="11358466" cy="307777"/>
          </a:xfrm>
          <a:prstGeom prst="rect">
            <a:avLst/>
          </a:prstGeom>
          <a:solidFill>
            <a:srgbClr val="002060"/>
          </a:solidFill>
        </p:spPr>
        <p:txBody>
          <a:bodyPr wrap="square" rtlCol="0">
            <a:spAutoFit/>
          </a:bodyPr>
          <a:lstStyle/>
          <a:p>
            <a:r>
              <a:rPr lang="en-US" sz="1400" b="1">
                <a:solidFill>
                  <a:schemeClr val="bg1"/>
                </a:solidFill>
              </a:rPr>
              <a:t>Cloud</a:t>
            </a:r>
          </a:p>
        </p:txBody>
      </p:sp>
      <p:pic>
        <p:nvPicPr>
          <p:cNvPr id="5" name="Picture 4" descr="Illustrative comparison of cash flows for on-prem versus the cloud">
            <a:extLst>
              <a:ext uri="{FF2B5EF4-FFF2-40B4-BE49-F238E27FC236}">
                <a16:creationId xmlns:a16="http://schemas.microsoft.com/office/drawing/2014/main" id="{D1B93FF0-96C1-4E6A-8D78-FEF5041825A2}"/>
              </a:ext>
            </a:extLst>
          </p:cNvPr>
          <p:cNvPicPr>
            <a:picLocks noChangeAspect="1"/>
          </p:cNvPicPr>
          <p:nvPr/>
        </p:nvPicPr>
        <p:blipFill rotWithShape="1">
          <a:blip r:embed="rId3"/>
          <a:srcRect t="68983"/>
          <a:stretch/>
        </p:blipFill>
        <p:spPr>
          <a:xfrm>
            <a:off x="103431" y="1959302"/>
            <a:ext cx="7636240" cy="1579028"/>
          </a:xfrm>
          <a:prstGeom prst="rect">
            <a:avLst/>
          </a:prstGeom>
        </p:spPr>
      </p:pic>
      <p:pic>
        <p:nvPicPr>
          <p:cNvPr id="7" name="Picture 6" descr="illustrative example of cash flow comparison of on-prem versus cloud&#10;">
            <a:extLst>
              <a:ext uri="{FF2B5EF4-FFF2-40B4-BE49-F238E27FC236}">
                <a16:creationId xmlns:a16="http://schemas.microsoft.com/office/drawing/2014/main" id="{00D5179C-9263-46CD-A9C9-096A097CE15F}"/>
              </a:ext>
              <a:ext uri="{C183D7F6-B498-43B3-948B-1728B52AA6E4}">
                <adec:decorative xmlns:adec="http://schemas.microsoft.com/office/drawing/2017/decorative" val="0"/>
              </a:ext>
            </a:extLst>
          </p:cNvPr>
          <p:cNvPicPr>
            <a:picLocks noChangeAspect="1"/>
          </p:cNvPicPr>
          <p:nvPr/>
        </p:nvPicPr>
        <p:blipFill rotWithShape="1">
          <a:blip r:embed="rId4"/>
          <a:srcRect t="68983"/>
          <a:stretch/>
        </p:blipFill>
        <p:spPr>
          <a:xfrm>
            <a:off x="115867" y="4368808"/>
            <a:ext cx="7897165" cy="1618180"/>
          </a:xfrm>
          <a:prstGeom prst="rect">
            <a:avLst/>
          </a:prstGeom>
        </p:spPr>
      </p:pic>
      <p:sp>
        <p:nvSpPr>
          <p:cNvPr id="2" name="Rectangle 1">
            <a:extLst>
              <a:ext uri="{FF2B5EF4-FFF2-40B4-BE49-F238E27FC236}">
                <a16:creationId xmlns:a16="http://schemas.microsoft.com/office/drawing/2014/main" id="{7CDD60E2-4B39-404F-AC60-658B22AD4187}"/>
              </a:ext>
            </a:extLst>
          </p:cNvPr>
          <p:cNvSpPr/>
          <p:nvPr/>
        </p:nvSpPr>
        <p:spPr>
          <a:xfrm>
            <a:off x="8368774" y="2232486"/>
            <a:ext cx="2989693" cy="369332"/>
          </a:xfrm>
          <a:prstGeom prst="rect">
            <a:avLst/>
          </a:prstGeom>
          <a:solidFill>
            <a:schemeClr val="bg2"/>
          </a:solidFill>
        </p:spPr>
        <p:txBody>
          <a:bodyPr wrap="square">
            <a:spAutoFit/>
          </a:bodyPr>
          <a:lstStyle/>
          <a:p>
            <a:pPr algn="ctr" defTabSz="711200">
              <a:spcBef>
                <a:spcPct val="0"/>
              </a:spcBef>
              <a:defRPr/>
            </a:pPr>
            <a:r>
              <a:rPr lang="en-US" kern="0">
                <a:latin typeface="Segoe UI Semibold" panose="020B0702040204020203" pitchFamily="34" charset="0"/>
                <a:cs typeface="Segoe UI Semibold" panose="020B0702040204020203" pitchFamily="34" charset="0"/>
              </a:rPr>
              <a:t>All cash flows are upfront</a:t>
            </a:r>
          </a:p>
        </p:txBody>
      </p:sp>
      <p:sp>
        <p:nvSpPr>
          <p:cNvPr id="6" name="Rectangle 5">
            <a:extLst>
              <a:ext uri="{FF2B5EF4-FFF2-40B4-BE49-F238E27FC236}">
                <a16:creationId xmlns:a16="http://schemas.microsoft.com/office/drawing/2014/main" id="{1CE6CAFC-DBB5-4981-85E7-F191DB901667}"/>
              </a:ext>
            </a:extLst>
          </p:cNvPr>
          <p:cNvSpPr/>
          <p:nvPr/>
        </p:nvSpPr>
        <p:spPr>
          <a:xfrm>
            <a:off x="8368774" y="4721469"/>
            <a:ext cx="2989693" cy="646331"/>
          </a:xfrm>
          <a:prstGeom prst="rect">
            <a:avLst/>
          </a:prstGeom>
          <a:solidFill>
            <a:schemeClr val="bg2"/>
          </a:solidFill>
        </p:spPr>
        <p:txBody>
          <a:bodyPr wrap="square">
            <a:spAutoFit/>
          </a:bodyPr>
          <a:lstStyle/>
          <a:p>
            <a:pPr algn="ctr" defTabSz="711200">
              <a:spcBef>
                <a:spcPct val="0"/>
              </a:spcBef>
              <a:defRPr/>
            </a:pPr>
            <a:r>
              <a:rPr lang="en-US" kern="0">
                <a:latin typeface="Segoe UI Semibold" panose="020B0702040204020203" pitchFamily="34" charset="0"/>
                <a:cs typeface="Segoe UI Semibold" panose="020B0702040204020203" pitchFamily="34" charset="0"/>
              </a:rPr>
              <a:t>Cash flows are spread out along with usage</a:t>
            </a:r>
          </a:p>
        </p:txBody>
      </p:sp>
      <p:sp>
        <p:nvSpPr>
          <p:cNvPr id="9" name="Rectangle 8" descr="illustrative example of cash flow for on-prem vs the cloud">
            <a:extLst>
              <a:ext uri="{FF2B5EF4-FFF2-40B4-BE49-F238E27FC236}">
                <a16:creationId xmlns:a16="http://schemas.microsoft.com/office/drawing/2014/main" id="{D62337AD-F481-4735-BF66-E8C08F4E0E8C}"/>
              </a:ext>
            </a:extLst>
          </p:cNvPr>
          <p:cNvSpPr/>
          <p:nvPr/>
        </p:nvSpPr>
        <p:spPr bwMode="auto">
          <a:xfrm>
            <a:off x="103431" y="2388778"/>
            <a:ext cx="7636240" cy="238125"/>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27346D6-9C27-43DE-ACFB-C8C88BEFE3B1}"/>
              </a:ext>
              <a:ext uri="{C183D7F6-B498-43B3-948B-1728B52AA6E4}">
                <adec:decorative xmlns:adec="http://schemas.microsoft.com/office/drawing/2017/decorative" val="1"/>
              </a:ext>
            </a:extLst>
          </p:cNvPr>
          <p:cNvSpPr/>
          <p:nvPr/>
        </p:nvSpPr>
        <p:spPr bwMode="auto">
          <a:xfrm>
            <a:off x="103431" y="3277065"/>
            <a:ext cx="7636240" cy="238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descr="illustrative example of on-prem cash flows vs cloud cash flows&#10;">
            <a:extLst>
              <a:ext uri="{FF2B5EF4-FFF2-40B4-BE49-F238E27FC236}">
                <a16:creationId xmlns:a16="http://schemas.microsoft.com/office/drawing/2014/main" id="{1D433129-5CE1-4751-81EA-8C867784D66D}"/>
              </a:ext>
            </a:extLst>
          </p:cNvPr>
          <p:cNvSpPr/>
          <p:nvPr/>
        </p:nvSpPr>
        <p:spPr bwMode="auto">
          <a:xfrm>
            <a:off x="115867" y="4819449"/>
            <a:ext cx="7661112" cy="238125"/>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88CEE692-40FB-4F73-AA89-0C6B0E9593BF}"/>
              </a:ext>
              <a:ext uri="{C183D7F6-B498-43B3-948B-1728B52AA6E4}">
                <adec:decorative xmlns:adec="http://schemas.microsoft.com/office/drawing/2017/decorative" val="1"/>
              </a:ext>
            </a:extLst>
          </p:cNvPr>
          <p:cNvSpPr/>
          <p:nvPr/>
        </p:nvSpPr>
        <p:spPr bwMode="auto">
          <a:xfrm>
            <a:off x="103430" y="5718112"/>
            <a:ext cx="7922037" cy="3697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descr="illustrative comparison between an on-prem cash flow statement and cloud cash flow statement">
            <a:extLst>
              <a:ext uri="{FF2B5EF4-FFF2-40B4-BE49-F238E27FC236}">
                <a16:creationId xmlns:a16="http://schemas.microsoft.com/office/drawing/2014/main" id="{02EEA0EF-4A6C-4BAE-9EFB-CD0095DBCA9A}"/>
              </a:ext>
            </a:extLst>
          </p:cNvPr>
          <p:cNvSpPr/>
          <p:nvPr/>
        </p:nvSpPr>
        <p:spPr bwMode="auto">
          <a:xfrm>
            <a:off x="115867" y="2653266"/>
            <a:ext cx="7661113" cy="6020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descr="illustrative example of on-prem cash flows vs cloud cashflows">
            <a:extLst>
              <a:ext uri="{FF2B5EF4-FFF2-40B4-BE49-F238E27FC236}">
                <a16:creationId xmlns:a16="http://schemas.microsoft.com/office/drawing/2014/main" id="{5E493204-6D5D-4969-84C0-63B3172DEC68}"/>
              </a:ext>
            </a:extLst>
          </p:cNvPr>
          <p:cNvSpPr/>
          <p:nvPr/>
        </p:nvSpPr>
        <p:spPr bwMode="auto">
          <a:xfrm>
            <a:off x="115867" y="5077063"/>
            <a:ext cx="7897165" cy="602072"/>
          </a:xfrm>
          <a:prstGeom prst="rect">
            <a:avLst/>
          </a:prstGeom>
          <a:noFill/>
          <a:ln w="190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descr="illustrative example of on prem cash flows vs cloud cash flows">
            <a:extLst>
              <a:ext uri="{FF2B5EF4-FFF2-40B4-BE49-F238E27FC236}">
                <a16:creationId xmlns:a16="http://schemas.microsoft.com/office/drawing/2014/main" id="{464EC8FE-A8C9-4CAE-BAB4-BE549699C51F}"/>
              </a:ext>
            </a:extLst>
          </p:cNvPr>
          <p:cNvSpPr/>
          <p:nvPr/>
        </p:nvSpPr>
        <p:spPr bwMode="auto">
          <a:xfrm>
            <a:off x="103431" y="2362415"/>
            <a:ext cx="7636240" cy="2381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7E04A0-96F2-43B8-9AAF-088DA06D7B8E}"/>
              </a:ext>
              <a:ext uri="{C183D7F6-B498-43B3-948B-1728B52AA6E4}">
                <adec:decorative xmlns:adec="http://schemas.microsoft.com/office/drawing/2017/decorative" val="1"/>
              </a:ext>
            </a:extLst>
          </p:cNvPr>
          <p:cNvSpPr/>
          <p:nvPr/>
        </p:nvSpPr>
        <p:spPr bwMode="auto">
          <a:xfrm>
            <a:off x="103431" y="4811681"/>
            <a:ext cx="7922036" cy="1645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Arrow: Right 26" descr="green arrow">
            <a:extLst>
              <a:ext uri="{FF2B5EF4-FFF2-40B4-BE49-F238E27FC236}">
                <a16:creationId xmlns:a16="http://schemas.microsoft.com/office/drawing/2014/main" id="{04D27B6D-1016-40E9-8EA4-CBAADFE797F3}"/>
              </a:ext>
            </a:extLst>
          </p:cNvPr>
          <p:cNvSpPr/>
          <p:nvPr/>
        </p:nvSpPr>
        <p:spPr bwMode="auto">
          <a:xfrm>
            <a:off x="4229100" y="5177898"/>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7225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3" grpId="0" animBg="1"/>
      <p:bldP spid="15" grpId="0" animBg="1"/>
      <p:bldP spid="16" grpId="0" animBg="1"/>
      <p:bldP spid="18" grpId="0" animBg="1"/>
      <p:bldP spid="17" grpId="0" animBg="1"/>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516B8-A542-429F-BDC6-86A2A5A87E04}"/>
              </a:ext>
              <a:ext uri="{C183D7F6-B498-43B3-948B-1728B52AA6E4}">
                <adec:decorative xmlns:adec="http://schemas.microsoft.com/office/drawing/2017/decorative" val="1"/>
              </a:ext>
            </a:extLst>
          </p:cNvPr>
          <p:cNvSpPr/>
          <p:nvPr/>
        </p:nvSpPr>
        <p:spPr>
          <a:xfrm>
            <a:off x="4014537" y="287430"/>
            <a:ext cx="4259942" cy="854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Syncing cloud">
            <a:extLst>
              <a:ext uri="{FF2B5EF4-FFF2-40B4-BE49-F238E27FC236}">
                <a16:creationId xmlns:a16="http://schemas.microsoft.com/office/drawing/2014/main" id="{917F851D-0B22-4C8A-81ED-166D3525BE5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324" t="-17579" r="-20257" b="-16002"/>
          <a:stretch/>
        </p:blipFill>
        <p:spPr>
          <a:xfrm>
            <a:off x="9858430" y="1290237"/>
            <a:ext cx="914400" cy="914400"/>
          </a:xfrm>
          <a:prstGeom prst="rect">
            <a:avLst/>
          </a:prstGeom>
        </p:spPr>
      </p:pic>
      <p:pic>
        <p:nvPicPr>
          <p:cNvPr id="71" name="Graphic 70" descr="City">
            <a:extLst>
              <a:ext uri="{FF2B5EF4-FFF2-40B4-BE49-F238E27FC236}">
                <a16:creationId xmlns:a16="http://schemas.microsoft.com/office/drawing/2014/main" id="{3F57720C-790F-4AB9-9421-C48521A8CE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2736" y="1142323"/>
            <a:ext cx="796589" cy="663234"/>
          </a:xfrm>
          <a:prstGeom prst="rect">
            <a:avLst/>
          </a:prstGeom>
        </p:spPr>
      </p:pic>
      <p:pic>
        <p:nvPicPr>
          <p:cNvPr id="72" name="Graphic 71" descr="Cloud Computing">
            <a:extLst>
              <a:ext uri="{FF2B5EF4-FFF2-40B4-BE49-F238E27FC236}">
                <a16:creationId xmlns:a16="http://schemas.microsoft.com/office/drawing/2014/main" id="{33F258FF-662C-4EF1-97F3-8DBE37712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12398" y="5229826"/>
            <a:ext cx="649910" cy="649910"/>
          </a:xfrm>
          <a:prstGeom prst="rect">
            <a:avLst/>
          </a:prstGeom>
        </p:spPr>
      </p:pic>
      <p:grpSp>
        <p:nvGrpSpPr>
          <p:cNvPr id="2" name="Group 1" descr="graph illustrative the opportunity to reduce on-premise costs in the transition to Azure cloud">
            <a:extLst>
              <a:ext uri="{FF2B5EF4-FFF2-40B4-BE49-F238E27FC236}">
                <a16:creationId xmlns:a16="http://schemas.microsoft.com/office/drawing/2014/main" id="{8BDB21B8-5AAB-44D7-A764-A725ABE15C6D}"/>
              </a:ext>
            </a:extLst>
          </p:cNvPr>
          <p:cNvGrpSpPr/>
          <p:nvPr/>
        </p:nvGrpSpPr>
        <p:grpSpPr>
          <a:xfrm>
            <a:off x="906209" y="462579"/>
            <a:ext cx="9505518" cy="5540827"/>
            <a:chOff x="906209" y="462579"/>
            <a:chExt cx="9505518" cy="5540827"/>
          </a:xfrm>
        </p:grpSpPr>
        <p:grpSp>
          <p:nvGrpSpPr>
            <p:cNvPr id="44" name="Group 43">
              <a:extLst>
                <a:ext uri="{FF2B5EF4-FFF2-40B4-BE49-F238E27FC236}">
                  <a16:creationId xmlns:a16="http://schemas.microsoft.com/office/drawing/2014/main" id="{0A2C8928-EE19-48F3-8912-E0A798BFEE8A}"/>
                </a:ext>
              </a:extLst>
            </p:cNvPr>
            <p:cNvGrpSpPr/>
            <p:nvPr/>
          </p:nvGrpSpPr>
          <p:grpSpPr>
            <a:xfrm>
              <a:off x="906209" y="2276448"/>
              <a:ext cx="4226246" cy="3426050"/>
              <a:chOff x="3378938" y="2139298"/>
              <a:chExt cx="3904396" cy="2700247"/>
            </a:xfrm>
          </p:grpSpPr>
          <p:graphicFrame>
            <p:nvGraphicFramePr>
              <p:cNvPr id="45" name="Chart 44">
                <a:extLst>
                  <a:ext uri="{FF2B5EF4-FFF2-40B4-BE49-F238E27FC236}">
                    <a16:creationId xmlns:a16="http://schemas.microsoft.com/office/drawing/2014/main" id="{6700E93B-3D45-4CAE-B089-B0F0DD06B889}"/>
                  </a:ext>
                </a:extLst>
              </p:cNvPr>
              <p:cNvGraphicFramePr>
                <a:graphicFrameLocks/>
              </p:cNvGraphicFramePr>
              <p:nvPr>
                <p:extLst>
                  <p:ext uri="{D42A27DB-BD31-4B8C-83A1-F6EECF244321}">
                    <p14:modId xmlns:p14="http://schemas.microsoft.com/office/powerpoint/2010/main" val="4250666969"/>
                  </p:ext>
                </p:extLst>
              </p:nvPr>
            </p:nvGraphicFramePr>
            <p:xfrm>
              <a:off x="3378938" y="2240838"/>
              <a:ext cx="3904396" cy="2598707"/>
            </p:xfrm>
            <a:graphic>
              <a:graphicData uri="http://schemas.openxmlformats.org/drawingml/2006/chart">
                <c:chart xmlns:c="http://schemas.openxmlformats.org/drawingml/2006/chart" xmlns:r="http://schemas.openxmlformats.org/officeDocument/2006/relationships" r:id="rId9"/>
              </a:graphicData>
            </a:graphic>
          </p:graphicFrame>
          <p:sp>
            <p:nvSpPr>
              <p:cNvPr id="46" name="Rectangle 45">
                <a:extLst>
                  <a:ext uri="{FF2B5EF4-FFF2-40B4-BE49-F238E27FC236}">
                    <a16:creationId xmlns:a16="http://schemas.microsoft.com/office/drawing/2014/main" id="{2EA5DC14-8748-4B3B-A15D-2A5F44B1D13A}"/>
                  </a:ext>
                </a:extLst>
              </p:cNvPr>
              <p:cNvSpPr/>
              <p:nvPr/>
            </p:nvSpPr>
            <p:spPr>
              <a:xfrm>
                <a:off x="4349677" y="2139298"/>
                <a:ext cx="1986527" cy="218317"/>
              </a:xfrm>
              <a:prstGeom prst="rect">
                <a:avLst/>
              </a:prstGeom>
            </p:spPr>
            <p:txBody>
              <a:bodyPr wrap="square">
                <a:spAutoFit/>
              </a:bodyPr>
              <a:lstStyle/>
              <a:p>
                <a:pPr algn="ctr"/>
                <a:r>
                  <a:rPr lang="en-US" sz="1200" b="1">
                    <a:solidFill>
                      <a:srgbClr val="0078D4"/>
                    </a:solidFill>
                    <a:latin typeface="Segoe UI" panose="020B0502040204020203" pitchFamily="34" charset="0"/>
                    <a:cs typeface="Segoe UI" panose="020B0502040204020203" pitchFamily="34" charset="0"/>
                  </a:rPr>
                  <a:t>On-Premises Cost</a:t>
                </a:r>
              </a:p>
            </p:txBody>
          </p:sp>
        </p:grpSp>
        <p:sp>
          <p:nvSpPr>
            <p:cNvPr id="75" name="Rectangle 74">
              <a:extLst>
                <a:ext uri="{FF2B5EF4-FFF2-40B4-BE49-F238E27FC236}">
                  <a16:creationId xmlns:a16="http://schemas.microsoft.com/office/drawing/2014/main" id="{0CD9DA7D-D045-4698-8FB1-46F451F151A0}"/>
                </a:ext>
              </a:extLst>
            </p:cNvPr>
            <p:cNvSpPr/>
            <p:nvPr/>
          </p:nvSpPr>
          <p:spPr>
            <a:xfrm>
              <a:off x="4014537" y="2521927"/>
              <a:ext cx="304800" cy="2992913"/>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P&amp;L</a:t>
              </a:r>
            </a:p>
          </p:txBody>
        </p:sp>
        <p:graphicFrame>
          <p:nvGraphicFramePr>
            <p:cNvPr id="49" name="Chart 48">
              <a:extLst>
                <a:ext uri="{FF2B5EF4-FFF2-40B4-BE49-F238E27FC236}">
                  <a16:creationId xmlns:a16="http://schemas.microsoft.com/office/drawing/2014/main" id="{859D9E06-B2E3-4E2B-B871-6A12C80FC392}"/>
                </a:ext>
              </a:extLst>
            </p:cNvPr>
            <p:cNvGraphicFramePr>
              <a:graphicFrameLocks/>
            </p:cNvGraphicFramePr>
            <p:nvPr>
              <p:extLst>
                <p:ext uri="{D42A27DB-BD31-4B8C-83A1-F6EECF244321}">
                  <p14:modId xmlns:p14="http://schemas.microsoft.com/office/powerpoint/2010/main" val="3322454599"/>
                </p:ext>
              </p:extLst>
            </p:nvPr>
          </p:nvGraphicFramePr>
          <p:xfrm>
            <a:off x="4248410" y="462579"/>
            <a:ext cx="6163317" cy="5540827"/>
          </p:xfrm>
          <a:graphic>
            <a:graphicData uri="http://schemas.openxmlformats.org/drawingml/2006/chart">
              <c:chart xmlns:c="http://schemas.openxmlformats.org/drawingml/2006/chart" xmlns:r="http://schemas.openxmlformats.org/officeDocument/2006/relationships" r:id="rId10"/>
            </a:graphicData>
          </a:graphic>
        </p:graphicFrame>
      </p:grpSp>
      <p:sp>
        <p:nvSpPr>
          <p:cNvPr id="54" name="Rectangle 53">
            <a:extLst>
              <a:ext uri="{FF2B5EF4-FFF2-40B4-BE49-F238E27FC236}">
                <a16:creationId xmlns:a16="http://schemas.microsoft.com/office/drawing/2014/main" id="{F294FCFD-BCE8-43D0-AB07-B55CADDA79EC}"/>
              </a:ext>
            </a:extLst>
          </p:cNvPr>
          <p:cNvSpPr/>
          <p:nvPr/>
        </p:nvSpPr>
        <p:spPr>
          <a:xfrm>
            <a:off x="3748420" y="1517814"/>
            <a:ext cx="1734721" cy="276999"/>
          </a:xfrm>
          <a:prstGeom prst="rect">
            <a:avLst/>
          </a:prstGeom>
        </p:spPr>
        <p:txBody>
          <a:bodyPr wrap="square">
            <a:spAutoFit/>
          </a:bodyPr>
          <a:lstStyle/>
          <a:p>
            <a:pPr algn="ctr"/>
            <a:r>
              <a:rPr lang="en-US" sz="1200" b="1">
                <a:solidFill>
                  <a:srgbClr val="0078D4"/>
                </a:solidFill>
                <a:latin typeface="Segoe UI" panose="020B0502040204020203" pitchFamily="34" charset="0"/>
                <a:cs typeface="Segoe UI" panose="020B0502040204020203" pitchFamily="34" charset="0"/>
              </a:rPr>
              <a:t>100%</a:t>
            </a:r>
          </a:p>
        </p:txBody>
      </p:sp>
      <p:cxnSp>
        <p:nvCxnSpPr>
          <p:cNvPr id="22" name="Straight Arrow Connector 21" descr="green arrow">
            <a:extLst>
              <a:ext uri="{FF2B5EF4-FFF2-40B4-BE49-F238E27FC236}">
                <a16:creationId xmlns:a16="http://schemas.microsoft.com/office/drawing/2014/main" id="{F457505A-FFC3-44F6-977D-6E1B4F66494B}"/>
              </a:ext>
            </a:extLst>
          </p:cNvPr>
          <p:cNvCxnSpPr>
            <a:cxnSpLocks/>
          </p:cNvCxnSpPr>
          <p:nvPr/>
        </p:nvCxnSpPr>
        <p:spPr>
          <a:xfrm>
            <a:off x="4635059" y="2271057"/>
            <a:ext cx="52289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ity">
            <a:extLst>
              <a:ext uri="{FF2B5EF4-FFF2-40B4-BE49-F238E27FC236}">
                <a16:creationId xmlns:a16="http://schemas.microsoft.com/office/drawing/2014/main" id="{0E74BA2E-0346-4077-A200-563090E676B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80685" y="1611412"/>
            <a:ext cx="683114" cy="568755"/>
          </a:xfrm>
          <a:prstGeom prst="rect">
            <a:avLst/>
          </a:prstGeom>
        </p:spPr>
      </p:pic>
      <p:sp>
        <p:nvSpPr>
          <p:cNvPr id="24" name="Right Triangle 23">
            <a:extLst>
              <a:ext uri="{FF2B5EF4-FFF2-40B4-BE49-F238E27FC236}">
                <a16:creationId xmlns:a16="http://schemas.microsoft.com/office/drawing/2014/main" id="{75DC2038-C270-4E24-81E0-5C8BA24678BC}"/>
              </a:ext>
              <a:ext uri="{C183D7F6-B498-43B3-948B-1728B52AA6E4}">
                <adec:decorative xmlns:adec="http://schemas.microsoft.com/office/drawing/2017/decorative" val="1"/>
              </a:ext>
            </a:extLst>
          </p:cNvPr>
          <p:cNvSpPr/>
          <p:nvPr/>
        </p:nvSpPr>
        <p:spPr>
          <a:xfrm rot="10800000">
            <a:off x="9238952" y="1657419"/>
            <a:ext cx="1100540" cy="405278"/>
          </a:xfrm>
          <a:prstGeom prst="rtTriangle">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City">
            <a:extLst>
              <a:ext uri="{FF2B5EF4-FFF2-40B4-BE49-F238E27FC236}">
                <a16:creationId xmlns:a16="http://schemas.microsoft.com/office/drawing/2014/main" id="{0256EF4A-DAAB-4748-96E8-AD097B97601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80928" y="1675149"/>
            <a:ext cx="683114" cy="459038"/>
          </a:xfrm>
          <a:prstGeom prst="rect">
            <a:avLst/>
          </a:prstGeom>
        </p:spPr>
      </p:pic>
      <p:sp>
        <p:nvSpPr>
          <p:cNvPr id="26" name="Rectangle 25">
            <a:extLst>
              <a:ext uri="{FF2B5EF4-FFF2-40B4-BE49-F238E27FC236}">
                <a16:creationId xmlns:a16="http://schemas.microsoft.com/office/drawing/2014/main" id="{1B4AE36B-AA82-416F-A79C-E34E888BF79B}"/>
              </a:ext>
            </a:extLst>
          </p:cNvPr>
          <p:cNvSpPr/>
          <p:nvPr/>
        </p:nvSpPr>
        <p:spPr>
          <a:xfrm>
            <a:off x="9160452" y="1509242"/>
            <a:ext cx="1734721" cy="276999"/>
          </a:xfrm>
          <a:prstGeom prst="rect">
            <a:avLst/>
          </a:prstGeom>
        </p:spPr>
        <p:txBody>
          <a:bodyPr wrap="square">
            <a:spAutoFit/>
          </a:bodyPr>
          <a:lstStyle/>
          <a:p>
            <a:pPr algn="ctr"/>
            <a:r>
              <a:rPr lang="en-US" sz="1200" b="1">
                <a:solidFill>
                  <a:srgbClr val="0078D4"/>
                </a:solidFill>
                <a:latin typeface="Segoe UI" panose="020B0502040204020203" pitchFamily="34" charset="0"/>
                <a:cs typeface="Segoe UI" panose="020B0502040204020203" pitchFamily="34" charset="0"/>
              </a:rPr>
              <a:t>10%</a:t>
            </a:r>
          </a:p>
        </p:txBody>
      </p:sp>
      <p:sp>
        <p:nvSpPr>
          <p:cNvPr id="27" name="Rectangle 26">
            <a:extLst>
              <a:ext uri="{FF2B5EF4-FFF2-40B4-BE49-F238E27FC236}">
                <a16:creationId xmlns:a16="http://schemas.microsoft.com/office/drawing/2014/main" id="{CA7CB82B-A0EE-4A81-9AAB-AC495873A9AC}"/>
              </a:ext>
            </a:extLst>
          </p:cNvPr>
          <p:cNvSpPr/>
          <p:nvPr/>
        </p:nvSpPr>
        <p:spPr>
          <a:xfrm>
            <a:off x="3816762" y="1958173"/>
            <a:ext cx="1734721" cy="276999"/>
          </a:xfrm>
          <a:prstGeom prst="rect">
            <a:avLst/>
          </a:prstGeom>
        </p:spPr>
        <p:txBody>
          <a:bodyPr wrap="square">
            <a:spAutoFit/>
          </a:bodyPr>
          <a:lstStyle/>
          <a:p>
            <a:pPr algn="ctr"/>
            <a:r>
              <a:rPr lang="en-US" sz="1200" b="1">
                <a:solidFill>
                  <a:srgbClr val="0078D4"/>
                </a:solidFill>
                <a:latin typeface="Segoe UI" panose="020B0502040204020203" pitchFamily="34" charset="0"/>
                <a:cs typeface="Segoe UI" panose="020B0502040204020203" pitchFamily="34" charset="0"/>
              </a:rPr>
              <a:t>On-premises</a:t>
            </a:r>
          </a:p>
        </p:txBody>
      </p:sp>
      <p:sp>
        <p:nvSpPr>
          <p:cNvPr id="28" name="Rectangle 27">
            <a:extLst>
              <a:ext uri="{FF2B5EF4-FFF2-40B4-BE49-F238E27FC236}">
                <a16:creationId xmlns:a16="http://schemas.microsoft.com/office/drawing/2014/main" id="{58CF11C7-DB5D-44F2-B28A-089218007242}"/>
              </a:ext>
            </a:extLst>
          </p:cNvPr>
          <p:cNvSpPr/>
          <p:nvPr/>
        </p:nvSpPr>
        <p:spPr>
          <a:xfrm>
            <a:off x="9202372" y="1974469"/>
            <a:ext cx="1734721" cy="276999"/>
          </a:xfrm>
          <a:prstGeom prst="rect">
            <a:avLst/>
          </a:prstGeom>
        </p:spPr>
        <p:txBody>
          <a:bodyPr wrap="square">
            <a:spAutoFit/>
          </a:bodyPr>
          <a:lstStyle/>
          <a:p>
            <a:pPr algn="ctr"/>
            <a:r>
              <a:rPr lang="en-US" sz="1200" b="1">
                <a:solidFill>
                  <a:srgbClr val="0078D4"/>
                </a:solidFill>
                <a:latin typeface="Segoe UI" panose="020B0502040204020203" pitchFamily="34" charset="0"/>
                <a:cs typeface="Segoe UI" panose="020B0502040204020203" pitchFamily="34" charset="0"/>
              </a:rPr>
              <a:t>On-premises</a:t>
            </a:r>
          </a:p>
        </p:txBody>
      </p:sp>
      <p:sp>
        <p:nvSpPr>
          <p:cNvPr id="29" name="Arrow: Right 28" descr="green arrow">
            <a:extLst>
              <a:ext uri="{FF2B5EF4-FFF2-40B4-BE49-F238E27FC236}">
                <a16:creationId xmlns:a16="http://schemas.microsoft.com/office/drawing/2014/main" id="{BC2EAC15-8080-4DA9-A7A6-185CAB9DD481}"/>
              </a:ext>
            </a:extLst>
          </p:cNvPr>
          <p:cNvSpPr/>
          <p:nvPr/>
        </p:nvSpPr>
        <p:spPr bwMode="auto">
          <a:xfrm>
            <a:off x="9020288" y="1647741"/>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ED72544A-AC1D-4014-9FBB-C0C5FD570509}"/>
              </a:ext>
            </a:extLst>
          </p:cNvPr>
          <p:cNvSpPr>
            <a:spLocks noGrp="1"/>
          </p:cNvSpPr>
          <p:nvPr>
            <p:ph type="title" idx="4294967295"/>
          </p:nvPr>
        </p:nvSpPr>
        <p:spPr>
          <a:xfrm>
            <a:off x="268080" y="317682"/>
            <a:ext cx="11655840" cy="899665"/>
          </a:xfrm>
        </p:spPr>
        <p:txBody>
          <a:bodyPr/>
          <a:lstStyle/>
          <a:p>
            <a:r>
              <a:rPr lang="en-US" sz="3200" dirty="0"/>
              <a:t>Your customer</a:t>
            </a:r>
            <a:r>
              <a:rPr lang="en-US" sz="3200" baseline="0" dirty="0"/>
              <a:t> has a great opportunity to reduce on-premises costs as they transition to Azure</a:t>
            </a:r>
            <a:endParaRPr lang="en-US" sz="3200" dirty="0"/>
          </a:p>
        </p:txBody>
      </p:sp>
    </p:spTree>
    <p:extLst>
      <p:ext uri="{BB962C8B-B14F-4D97-AF65-F5344CB8AC3E}">
        <p14:creationId xmlns:p14="http://schemas.microsoft.com/office/powerpoint/2010/main" val="97816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 name="Chart 51">
            <a:extLst>
              <a:ext uri="{FF2B5EF4-FFF2-40B4-BE49-F238E27FC236}">
                <a16:creationId xmlns:a16="http://schemas.microsoft.com/office/drawing/2014/main" id="{8281CECA-F6BE-49A5-8DF9-58DA1B6C99EA}"/>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424036981"/>
              </p:ext>
            </p:extLst>
          </p:nvPr>
        </p:nvGraphicFramePr>
        <p:xfrm>
          <a:off x="3842070" y="1190510"/>
          <a:ext cx="5811124" cy="2674768"/>
        </p:xfrm>
        <a:graphic>
          <a:graphicData uri="http://schemas.openxmlformats.org/drawingml/2006/chart">
            <c:chart xmlns:c="http://schemas.openxmlformats.org/drawingml/2006/chart" xmlns:r="http://schemas.openxmlformats.org/officeDocument/2006/relationships" r:id="rId3"/>
          </a:graphicData>
        </a:graphic>
      </p:graphicFrame>
      <p:sp>
        <p:nvSpPr>
          <p:cNvPr id="70" name="Rectangle 69">
            <a:extLst>
              <a:ext uri="{FF2B5EF4-FFF2-40B4-BE49-F238E27FC236}">
                <a16:creationId xmlns:a16="http://schemas.microsoft.com/office/drawing/2014/main" id="{852A69C6-8221-49E4-AFED-5BD0CA72D15B}"/>
              </a:ext>
            </a:extLst>
          </p:cNvPr>
          <p:cNvSpPr/>
          <p:nvPr/>
        </p:nvSpPr>
        <p:spPr>
          <a:xfrm>
            <a:off x="3545351" y="1914778"/>
            <a:ext cx="279400" cy="205250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Cashflow</a:t>
            </a:r>
          </a:p>
        </p:txBody>
      </p:sp>
      <p:sp>
        <p:nvSpPr>
          <p:cNvPr id="75" name="Rectangle 74">
            <a:extLst>
              <a:ext uri="{FF2B5EF4-FFF2-40B4-BE49-F238E27FC236}">
                <a16:creationId xmlns:a16="http://schemas.microsoft.com/office/drawing/2014/main" id="{0CD9DA7D-D045-4698-8FB1-46F451F151A0}"/>
              </a:ext>
            </a:extLst>
          </p:cNvPr>
          <p:cNvSpPr/>
          <p:nvPr/>
        </p:nvSpPr>
        <p:spPr>
          <a:xfrm>
            <a:off x="3563502" y="4299982"/>
            <a:ext cx="304800" cy="21633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P&amp;L</a:t>
            </a:r>
          </a:p>
        </p:txBody>
      </p:sp>
      <p:graphicFrame>
        <p:nvGraphicFramePr>
          <p:cNvPr id="49" name="Chart 48" descr="graph illustrating the opportunity to reduce on-premise costs in the transition to Azure cloud">
            <a:extLst>
              <a:ext uri="{FF2B5EF4-FFF2-40B4-BE49-F238E27FC236}">
                <a16:creationId xmlns:a16="http://schemas.microsoft.com/office/drawing/2014/main" id="{859D9E06-B2E3-4E2B-B871-6A12C80FC392}"/>
              </a:ext>
            </a:extLst>
          </p:cNvPr>
          <p:cNvGraphicFramePr>
            <a:graphicFrameLocks/>
          </p:cNvGraphicFramePr>
          <p:nvPr>
            <p:extLst>
              <p:ext uri="{D42A27DB-BD31-4B8C-83A1-F6EECF244321}">
                <p14:modId xmlns:p14="http://schemas.microsoft.com/office/powerpoint/2010/main" val="2901549483"/>
              </p:ext>
            </p:extLst>
          </p:nvPr>
        </p:nvGraphicFramePr>
        <p:xfrm>
          <a:off x="3842070" y="4113304"/>
          <a:ext cx="5811124" cy="2385970"/>
        </p:xfrm>
        <a:graphic>
          <a:graphicData uri="http://schemas.openxmlformats.org/drawingml/2006/chart">
            <c:chart xmlns:c="http://schemas.openxmlformats.org/drawingml/2006/chart" xmlns:r="http://schemas.openxmlformats.org/officeDocument/2006/relationships" r:id="rId4"/>
          </a:graphicData>
        </a:graphic>
      </p:graphicFrame>
      <p:sp>
        <p:nvSpPr>
          <p:cNvPr id="2" name="Rectangle 1">
            <a:extLst>
              <a:ext uri="{FF2B5EF4-FFF2-40B4-BE49-F238E27FC236}">
                <a16:creationId xmlns:a16="http://schemas.microsoft.com/office/drawing/2014/main" id="{D45D9731-CEFB-4451-B582-C99F755CBB1B}"/>
              </a:ext>
            </a:extLst>
          </p:cNvPr>
          <p:cNvSpPr/>
          <p:nvPr/>
        </p:nvSpPr>
        <p:spPr>
          <a:xfrm>
            <a:off x="6211685" y="2351260"/>
            <a:ext cx="3725948" cy="615553"/>
          </a:xfrm>
          <a:prstGeom prst="rect">
            <a:avLst/>
          </a:prstGeom>
        </p:spPr>
        <p:txBody>
          <a:bodyPr wrap="square">
            <a:spAutoFit/>
          </a:bodyPr>
          <a:lstStyle/>
          <a:p>
            <a:r>
              <a:rPr lang="en-US" sz="1200" b="1" kern="0">
                <a:latin typeface="Segoe UI Light" panose="020B0502040204020203" pitchFamily="34" charset="0"/>
                <a:cs typeface="Segoe UI Light" panose="020B0502040204020203" pitchFamily="34" charset="0"/>
              </a:rPr>
              <a:t>Sunk costs </a:t>
            </a:r>
          </a:p>
          <a:p>
            <a:r>
              <a:rPr lang="en-US" sz="1050" b="1" kern="0">
                <a:latin typeface="Segoe UI Light" panose="020B0502040204020203" pitchFamily="34" charset="0"/>
                <a:cs typeface="Segoe UI Light" panose="020B0502040204020203" pitchFamily="34" charset="0"/>
              </a:rPr>
              <a:t>(old server </a:t>
            </a:r>
          </a:p>
          <a:p>
            <a:r>
              <a:rPr lang="en-US" sz="1050" b="1" kern="0">
                <a:latin typeface="Segoe UI Light" panose="020B0502040204020203" pitchFamily="34" charset="0"/>
                <a:cs typeface="Segoe UI Light" panose="020B0502040204020203" pitchFamily="34" charset="0"/>
              </a:rPr>
              <a:t>depreciation)</a:t>
            </a:r>
            <a:endParaRPr lang="en-US" sz="1200" b="1"/>
          </a:p>
        </p:txBody>
      </p:sp>
      <p:cxnSp>
        <p:nvCxnSpPr>
          <p:cNvPr id="17" name="Straight Connector 16">
            <a:extLst>
              <a:ext uri="{FF2B5EF4-FFF2-40B4-BE49-F238E27FC236}">
                <a16:creationId xmlns:a16="http://schemas.microsoft.com/office/drawing/2014/main" id="{2C566332-CA3F-49B4-A046-969B4A88FC9E}"/>
              </a:ext>
              <a:ext uri="{C183D7F6-B498-43B3-948B-1728B52AA6E4}">
                <adec:decorative xmlns:adec="http://schemas.microsoft.com/office/drawing/2017/decorative" val="1"/>
              </a:ext>
            </a:extLst>
          </p:cNvPr>
          <p:cNvCxnSpPr>
            <a:cxnSpLocks/>
            <a:stCxn id="78" idx="2"/>
            <a:endCxn id="29" idx="0"/>
          </p:cNvCxnSpPr>
          <p:nvPr/>
        </p:nvCxnSpPr>
        <p:spPr>
          <a:xfrm>
            <a:off x="6740233" y="4056064"/>
            <a:ext cx="1073872" cy="2004724"/>
          </a:xfrm>
          <a:prstGeom prst="line">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2053DB1-8440-423E-8F54-613DE0831664}"/>
              </a:ext>
            </a:extLst>
          </p:cNvPr>
          <p:cNvSpPr/>
          <p:nvPr/>
        </p:nvSpPr>
        <p:spPr bwMode="auto">
          <a:xfrm>
            <a:off x="3943530" y="3922518"/>
            <a:ext cx="2297066" cy="5995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solidFill>
                  <a:srgbClr val="00B050"/>
                </a:solidFill>
                <a:latin typeface="Segoe UI" panose="020B0502040204020203" pitchFamily="34" charset="0"/>
                <a:ea typeface="Segoe UI" panose="020B0502040204020203" pitchFamily="34" charset="0"/>
                <a:cs typeface="Segoe UI" panose="020B0502040204020203" pitchFamily="34" charset="0"/>
              </a:rPr>
              <a:t>Cashflow stabilizes and break-even is faster than P&amp;L</a:t>
            </a:r>
          </a:p>
        </p:txBody>
      </p:sp>
      <p:sp>
        <p:nvSpPr>
          <p:cNvPr id="29" name="Rectangle 28">
            <a:extLst>
              <a:ext uri="{FF2B5EF4-FFF2-40B4-BE49-F238E27FC236}">
                <a16:creationId xmlns:a16="http://schemas.microsoft.com/office/drawing/2014/main" id="{C0177E33-BB93-4B16-82C5-69F29B0E4A44}"/>
              </a:ext>
              <a:ext uri="{C183D7F6-B498-43B3-948B-1728B52AA6E4}">
                <adec:decorative xmlns:adec="http://schemas.microsoft.com/office/drawing/2017/decorative" val="1"/>
              </a:ext>
            </a:extLst>
          </p:cNvPr>
          <p:cNvSpPr/>
          <p:nvPr/>
        </p:nvSpPr>
        <p:spPr bwMode="auto">
          <a:xfrm>
            <a:off x="7553550" y="6060788"/>
            <a:ext cx="521109" cy="508300"/>
          </a:xfrm>
          <a:prstGeom prst="rect">
            <a:avLst/>
          </a:prstGeom>
          <a:no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884464B8-697B-4EC7-BFB2-CECBF5B3E704}"/>
              </a:ext>
              <a:ext uri="{C183D7F6-B498-43B3-948B-1728B52AA6E4}">
                <adec:decorative xmlns:adec="http://schemas.microsoft.com/office/drawing/2017/decorative" val="1"/>
              </a:ext>
            </a:extLst>
          </p:cNvPr>
          <p:cNvCxnSpPr>
            <a:cxnSpLocks/>
          </p:cNvCxnSpPr>
          <p:nvPr/>
        </p:nvCxnSpPr>
        <p:spPr>
          <a:xfrm rot="10800000" flipV="1">
            <a:off x="5759591" y="2659036"/>
            <a:ext cx="450945" cy="273236"/>
          </a:xfrm>
          <a:prstGeom prst="bentConnector3">
            <a:avLst/>
          </a:prstGeom>
          <a:ln>
            <a:headEnd type="none"/>
            <a:tailEnd type="triangle"/>
          </a:ln>
        </p:spPr>
        <p:style>
          <a:lnRef idx="1">
            <a:schemeClr val="accent2"/>
          </a:lnRef>
          <a:fillRef idx="0">
            <a:schemeClr val="accent2"/>
          </a:fillRef>
          <a:effectRef idx="0">
            <a:schemeClr val="accent2"/>
          </a:effectRef>
          <a:fontRef idx="minor">
            <a:schemeClr val="tx1"/>
          </a:fontRef>
        </p:style>
      </p:cxnSp>
      <p:sp>
        <p:nvSpPr>
          <p:cNvPr id="38" name="Flowchart: Summing Junction 37">
            <a:extLst>
              <a:ext uri="{FF2B5EF4-FFF2-40B4-BE49-F238E27FC236}">
                <a16:creationId xmlns:a16="http://schemas.microsoft.com/office/drawing/2014/main" id="{1583089B-62A9-40BF-A86A-328FD2CD1352}"/>
              </a:ext>
              <a:ext uri="{C183D7F6-B498-43B3-948B-1728B52AA6E4}">
                <adec:decorative xmlns:adec="http://schemas.microsoft.com/office/drawing/2017/decorative" val="1"/>
              </a:ext>
            </a:extLst>
          </p:cNvPr>
          <p:cNvSpPr/>
          <p:nvPr/>
        </p:nvSpPr>
        <p:spPr bwMode="auto">
          <a:xfrm>
            <a:off x="6159257" y="2175188"/>
            <a:ext cx="1004448" cy="1011502"/>
          </a:xfrm>
          <a:prstGeom prst="flowChartSummingJuncti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3" name="Graphic 42" descr="Syncing cloud">
            <a:extLst>
              <a:ext uri="{FF2B5EF4-FFF2-40B4-BE49-F238E27FC236}">
                <a16:creationId xmlns:a16="http://schemas.microsoft.com/office/drawing/2014/main" id="{CF67C0B2-F81D-48B7-96EE-1CBB9F219B1C}"/>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3324" t="-17579" r="-20257" b="-16002"/>
          <a:stretch/>
        </p:blipFill>
        <p:spPr>
          <a:xfrm>
            <a:off x="10585424" y="631368"/>
            <a:ext cx="914400" cy="914400"/>
          </a:xfrm>
          <a:prstGeom prst="rect">
            <a:avLst/>
          </a:prstGeom>
        </p:spPr>
      </p:pic>
      <p:graphicFrame>
        <p:nvGraphicFramePr>
          <p:cNvPr id="56" name="Chart 55" descr="graph illustrating the opportunity to reduce on-premise costs in the transition to Azure cloud">
            <a:extLst>
              <a:ext uri="{FF2B5EF4-FFF2-40B4-BE49-F238E27FC236}">
                <a16:creationId xmlns:a16="http://schemas.microsoft.com/office/drawing/2014/main" id="{184A7F2C-A5D1-4E53-BBBF-B40D6439098C}"/>
              </a:ext>
            </a:extLst>
          </p:cNvPr>
          <p:cNvGraphicFramePr>
            <a:graphicFrameLocks/>
          </p:cNvGraphicFramePr>
          <p:nvPr>
            <p:extLst>
              <p:ext uri="{D42A27DB-BD31-4B8C-83A1-F6EECF244321}">
                <p14:modId xmlns:p14="http://schemas.microsoft.com/office/powerpoint/2010/main" val="4263213955"/>
              </p:ext>
            </p:extLst>
          </p:nvPr>
        </p:nvGraphicFramePr>
        <p:xfrm>
          <a:off x="3814699" y="1490733"/>
          <a:ext cx="5839645" cy="2324004"/>
        </p:xfrm>
        <a:graphic>
          <a:graphicData uri="http://schemas.openxmlformats.org/drawingml/2006/chart">
            <c:chart xmlns:c="http://schemas.openxmlformats.org/drawingml/2006/chart" xmlns:r="http://schemas.openxmlformats.org/officeDocument/2006/relationships" r:id="rId7"/>
          </a:graphicData>
        </a:graphic>
      </p:graphicFrame>
      <p:sp>
        <p:nvSpPr>
          <p:cNvPr id="58" name="Rectangle 57">
            <a:extLst>
              <a:ext uri="{FF2B5EF4-FFF2-40B4-BE49-F238E27FC236}">
                <a16:creationId xmlns:a16="http://schemas.microsoft.com/office/drawing/2014/main" id="{99EE0D97-4E8F-4270-A4B8-0E3CC07A67AA}"/>
              </a:ext>
            </a:extLst>
          </p:cNvPr>
          <p:cNvSpPr/>
          <p:nvPr/>
        </p:nvSpPr>
        <p:spPr>
          <a:xfrm>
            <a:off x="8913370" y="1329129"/>
            <a:ext cx="341203" cy="523220"/>
          </a:xfrm>
          <a:prstGeom prst="rect">
            <a:avLst/>
          </a:prstGeom>
        </p:spPr>
        <p:txBody>
          <a:bodyPr wrap="square">
            <a:spAutoFit/>
          </a:bodyPr>
          <a:lstStyle/>
          <a:p>
            <a:r>
              <a:rPr lang="en-US" sz="2800" b="1" kern="0">
                <a:solidFill>
                  <a:schemeClr val="accent1"/>
                </a:solidFill>
                <a:latin typeface="Segoe UI Light" panose="020B0502040204020203" pitchFamily="34" charset="0"/>
                <a:cs typeface="Segoe UI Light" panose="020B0502040204020203" pitchFamily="34" charset="0"/>
              </a:rPr>
              <a:t>+</a:t>
            </a:r>
            <a:endParaRPr lang="en-US" sz="1100" b="1">
              <a:solidFill>
                <a:schemeClr val="accent1"/>
              </a:solidFill>
            </a:endParaRPr>
          </a:p>
        </p:txBody>
      </p:sp>
      <p:pic>
        <p:nvPicPr>
          <p:cNvPr id="59" name="Graphic 58" descr="Syncing cloud">
            <a:extLst>
              <a:ext uri="{FF2B5EF4-FFF2-40B4-BE49-F238E27FC236}">
                <a16:creationId xmlns:a16="http://schemas.microsoft.com/office/drawing/2014/main" id="{762C9CBE-2588-44F1-9263-A5604567DFC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13324" t="-17579" r="-20257" b="-16002"/>
          <a:stretch/>
        </p:blipFill>
        <p:spPr>
          <a:xfrm>
            <a:off x="8331190" y="1207885"/>
            <a:ext cx="714991" cy="714991"/>
          </a:xfrm>
          <a:prstGeom prst="rect">
            <a:avLst/>
          </a:prstGeom>
        </p:spPr>
      </p:pic>
      <p:grpSp>
        <p:nvGrpSpPr>
          <p:cNvPr id="60" name="Group 59">
            <a:extLst>
              <a:ext uri="{FF2B5EF4-FFF2-40B4-BE49-F238E27FC236}">
                <a16:creationId xmlns:a16="http://schemas.microsoft.com/office/drawing/2014/main" id="{7368A0B2-848B-4987-B084-6A342E2114F8}"/>
              </a:ext>
              <a:ext uri="{C183D7F6-B498-43B3-948B-1728B52AA6E4}">
                <adec:decorative xmlns:adec="http://schemas.microsoft.com/office/drawing/2017/decorative" val="1"/>
              </a:ext>
            </a:extLst>
          </p:cNvPr>
          <p:cNvGrpSpPr/>
          <p:nvPr/>
        </p:nvGrpSpPr>
        <p:grpSpPr>
          <a:xfrm>
            <a:off x="9146497" y="1291243"/>
            <a:ext cx="669502" cy="507368"/>
            <a:chOff x="7052388" y="745840"/>
            <a:chExt cx="1381821" cy="923003"/>
          </a:xfrm>
        </p:grpSpPr>
        <p:pic>
          <p:nvPicPr>
            <p:cNvPr id="113" name="Graphic 112" descr="City">
              <a:extLst>
                <a:ext uri="{FF2B5EF4-FFF2-40B4-BE49-F238E27FC236}">
                  <a16:creationId xmlns:a16="http://schemas.microsoft.com/office/drawing/2014/main" id="{AD2F2A3C-3D59-4049-9F41-2862A7ED388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25619" y="745840"/>
              <a:ext cx="1108590" cy="923003"/>
            </a:xfrm>
            <a:prstGeom prst="rect">
              <a:avLst/>
            </a:prstGeom>
          </p:spPr>
        </p:pic>
        <p:sp>
          <p:nvSpPr>
            <p:cNvPr id="114" name="Right Triangle 113">
              <a:extLst>
                <a:ext uri="{FF2B5EF4-FFF2-40B4-BE49-F238E27FC236}">
                  <a16:creationId xmlns:a16="http://schemas.microsoft.com/office/drawing/2014/main" id="{B969E23C-8AFC-4A6E-BE33-748CE5AFBE06}"/>
                </a:ext>
              </a:extLst>
            </p:cNvPr>
            <p:cNvSpPr/>
            <p:nvPr/>
          </p:nvSpPr>
          <p:spPr>
            <a:xfrm rot="10800000">
              <a:off x="7052388" y="876090"/>
              <a:ext cx="1339781" cy="685300"/>
            </a:xfrm>
            <a:prstGeom prst="rtTriangle">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 name="Graphic 60" descr="City">
            <a:extLst>
              <a:ext uri="{FF2B5EF4-FFF2-40B4-BE49-F238E27FC236}">
                <a16:creationId xmlns:a16="http://schemas.microsoft.com/office/drawing/2014/main" id="{44C9FBF2-1B2E-42A4-964E-C951537F37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81471" y="1270374"/>
            <a:ext cx="570480" cy="459105"/>
          </a:xfrm>
          <a:prstGeom prst="rect">
            <a:avLst/>
          </a:prstGeom>
        </p:spPr>
      </p:pic>
      <p:cxnSp>
        <p:nvCxnSpPr>
          <p:cNvPr id="68" name="Straight Arrow Connector 67">
            <a:extLst>
              <a:ext uri="{FF2B5EF4-FFF2-40B4-BE49-F238E27FC236}">
                <a16:creationId xmlns:a16="http://schemas.microsoft.com/office/drawing/2014/main" id="{6AF012F0-16DB-42A9-93FF-EFA614DE0420}"/>
              </a:ext>
              <a:ext uri="{C183D7F6-B498-43B3-948B-1728B52AA6E4}">
                <adec:decorative xmlns:adec="http://schemas.microsoft.com/office/drawing/2017/decorative" val="1"/>
              </a:ext>
            </a:extLst>
          </p:cNvPr>
          <p:cNvCxnSpPr>
            <a:cxnSpLocks/>
          </p:cNvCxnSpPr>
          <p:nvPr/>
        </p:nvCxnSpPr>
        <p:spPr>
          <a:xfrm>
            <a:off x="4920917" y="1628210"/>
            <a:ext cx="3446334" cy="1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4C695AA8-9C6C-42CE-852F-42CC18215ACB}"/>
              </a:ext>
            </a:extLst>
          </p:cNvPr>
          <p:cNvSpPr/>
          <p:nvPr/>
        </p:nvSpPr>
        <p:spPr>
          <a:xfrm>
            <a:off x="3399350" y="1646606"/>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74" name="Rectangle 73">
            <a:extLst>
              <a:ext uri="{FF2B5EF4-FFF2-40B4-BE49-F238E27FC236}">
                <a16:creationId xmlns:a16="http://schemas.microsoft.com/office/drawing/2014/main" id="{2B77EAD6-DE6F-446D-A20C-574BEECBB444}"/>
              </a:ext>
            </a:extLst>
          </p:cNvPr>
          <p:cNvSpPr/>
          <p:nvPr/>
        </p:nvSpPr>
        <p:spPr>
          <a:xfrm>
            <a:off x="8679695" y="1711983"/>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76" name="Rectangle 75">
            <a:extLst>
              <a:ext uri="{FF2B5EF4-FFF2-40B4-BE49-F238E27FC236}">
                <a16:creationId xmlns:a16="http://schemas.microsoft.com/office/drawing/2014/main" id="{63D2E522-AC99-4863-8C65-8A89DDBC6960}"/>
              </a:ext>
            </a:extLst>
          </p:cNvPr>
          <p:cNvSpPr/>
          <p:nvPr/>
        </p:nvSpPr>
        <p:spPr>
          <a:xfrm>
            <a:off x="7816425" y="1709324"/>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Azure</a:t>
            </a:r>
          </a:p>
        </p:txBody>
      </p:sp>
      <p:sp>
        <p:nvSpPr>
          <p:cNvPr id="78" name="Rectangle 77">
            <a:extLst>
              <a:ext uri="{FF2B5EF4-FFF2-40B4-BE49-F238E27FC236}">
                <a16:creationId xmlns:a16="http://schemas.microsoft.com/office/drawing/2014/main" id="{96AE5070-6149-4500-9E22-4F0CD0FB3256}"/>
              </a:ext>
              <a:ext uri="{C183D7F6-B498-43B3-948B-1728B52AA6E4}">
                <adec:decorative xmlns:adec="http://schemas.microsoft.com/office/drawing/2017/decorative" val="1"/>
              </a:ext>
            </a:extLst>
          </p:cNvPr>
          <p:cNvSpPr/>
          <p:nvPr/>
        </p:nvSpPr>
        <p:spPr bwMode="auto">
          <a:xfrm>
            <a:off x="6479678" y="3547764"/>
            <a:ext cx="521109" cy="508300"/>
          </a:xfrm>
          <a:prstGeom prst="rect">
            <a:avLst/>
          </a:prstGeom>
          <a:noFill/>
          <a:ln w="19050">
            <a:solidFill>
              <a:schemeClr val="tx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6F2A82D9-D1D0-4DC9-B1F3-0D1A4A4F9282}"/>
              </a:ext>
              <a:ext uri="{C183D7F6-B498-43B3-948B-1728B52AA6E4}">
                <adec:decorative xmlns:adec="http://schemas.microsoft.com/office/drawing/2017/decorative" val="1"/>
              </a:ext>
            </a:extLst>
          </p:cNvPr>
          <p:cNvCxnSpPr/>
          <p:nvPr/>
        </p:nvCxnSpPr>
        <p:spPr>
          <a:xfrm>
            <a:off x="6279160" y="2373162"/>
            <a:ext cx="790251" cy="61555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Arrow: Right 29">
            <a:extLst>
              <a:ext uri="{FF2B5EF4-FFF2-40B4-BE49-F238E27FC236}">
                <a16:creationId xmlns:a16="http://schemas.microsoft.com/office/drawing/2014/main" id="{9ADD3F55-7103-47DA-B8E6-EE31D6824681}"/>
              </a:ext>
              <a:ext uri="{C183D7F6-B498-43B3-948B-1728B52AA6E4}">
                <adec:decorative xmlns:adec="http://schemas.microsoft.com/office/drawing/2017/decorative" val="1"/>
              </a:ext>
            </a:extLst>
          </p:cNvPr>
          <p:cNvSpPr/>
          <p:nvPr/>
        </p:nvSpPr>
        <p:spPr bwMode="auto">
          <a:xfrm rot="20357885">
            <a:off x="6040648" y="3822643"/>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B36836F-BDDE-48CE-B5D4-2FE3E808D2C8}"/>
              </a:ext>
            </a:extLst>
          </p:cNvPr>
          <p:cNvSpPr>
            <a:spLocks noGrp="1"/>
          </p:cNvSpPr>
          <p:nvPr>
            <p:ph type="title" idx="4294967295"/>
          </p:nvPr>
        </p:nvSpPr>
        <p:spPr>
          <a:xfrm>
            <a:off x="268080" y="306577"/>
            <a:ext cx="11655840" cy="899665"/>
          </a:xfrm>
        </p:spPr>
        <p:txBody>
          <a:bodyPr/>
          <a:lstStyle/>
          <a:p>
            <a:r>
              <a:rPr lang="en-US" sz="3200" dirty="0"/>
              <a:t>Your customer cashflows (and value) will improve much faster than what the P&amp;L recognizes</a:t>
            </a:r>
            <a:r>
              <a:rPr lang="en-US" sz="3200" baseline="0" dirty="0"/>
              <a:t> due to accounting standards</a:t>
            </a:r>
            <a:endParaRPr lang="en-US" sz="3200" dirty="0"/>
          </a:p>
        </p:txBody>
      </p:sp>
    </p:spTree>
    <p:extLst>
      <p:ext uri="{BB962C8B-B14F-4D97-AF65-F5344CB8AC3E}">
        <p14:creationId xmlns:p14="http://schemas.microsoft.com/office/powerpoint/2010/main" val="4207756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35516B8-A542-429F-BDC6-86A2A5A87E04}"/>
              </a:ext>
              <a:ext uri="{C183D7F6-B498-43B3-948B-1728B52AA6E4}">
                <adec:decorative xmlns:adec="http://schemas.microsoft.com/office/drawing/2017/decorative" val="1"/>
              </a:ext>
            </a:extLst>
          </p:cNvPr>
          <p:cNvSpPr/>
          <p:nvPr/>
        </p:nvSpPr>
        <p:spPr>
          <a:xfrm>
            <a:off x="4014537" y="287430"/>
            <a:ext cx="4259942" cy="8548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Graphic 70" descr="City">
            <a:extLst>
              <a:ext uri="{FF2B5EF4-FFF2-40B4-BE49-F238E27FC236}">
                <a16:creationId xmlns:a16="http://schemas.microsoft.com/office/drawing/2014/main" id="{3F57720C-790F-4AB9-9421-C48521A8CE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5411" y="3872395"/>
            <a:ext cx="796589" cy="663234"/>
          </a:xfrm>
          <a:prstGeom prst="rect">
            <a:avLst/>
          </a:prstGeom>
        </p:spPr>
      </p:pic>
      <p:grpSp>
        <p:nvGrpSpPr>
          <p:cNvPr id="19" name="Group 18" descr="graph illustrative the opportunity to improve cashflow in the transition to Azure cloud">
            <a:extLst>
              <a:ext uri="{FF2B5EF4-FFF2-40B4-BE49-F238E27FC236}">
                <a16:creationId xmlns:a16="http://schemas.microsoft.com/office/drawing/2014/main" id="{56EEF3E0-46D3-45D6-AFFD-5BE3BA88F46B}"/>
              </a:ext>
            </a:extLst>
          </p:cNvPr>
          <p:cNvGrpSpPr/>
          <p:nvPr/>
        </p:nvGrpSpPr>
        <p:grpSpPr>
          <a:xfrm>
            <a:off x="2292431" y="1703976"/>
            <a:ext cx="7607138" cy="4688332"/>
            <a:chOff x="2800435" y="1703976"/>
            <a:chExt cx="7607138" cy="4688332"/>
          </a:xfrm>
        </p:grpSpPr>
        <p:sp>
          <p:nvSpPr>
            <p:cNvPr id="75" name="Rectangle 74">
              <a:extLst>
                <a:ext uri="{FF2B5EF4-FFF2-40B4-BE49-F238E27FC236}">
                  <a16:creationId xmlns:a16="http://schemas.microsoft.com/office/drawing/2014/main" id="{0CD9DA7D-D045-4698-8FB1-46F451F151A0}"/>
                </a:ext>
              </a:extLst>
            </p:cNvPr>
            <p:cNvSpPr/>
            <p:nvPr/>
          </p:nvSpPr>
          <p:spPr>
            <a:xfrm>
              <a:off x="3278733" y="4563992"/>
              <a:ext cx="304800" cy="182831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pc="37">
                  <a:ln w="3175">
                    <a:noFill/>
                  </a:ln>
                  <a:solidFill>
                    <a:schemeClr val="bg1"/>
                  </a:solidFill>
                  <a:latin typeface="Segoe UI Light" panose="020B0502040204020203" pitchFamily="34" charset="0"/>
                  <a:cs typeface="Segoe UI Light" panose="020B0502040204020203" pitchFamily="34" charset="0"/>
                </a:rPr>
                <a:t>P&amp;L</a:t>
              </a:r>
            </a:p>
          </p:txBody>
        </p:sp>
        <p:graphicFrame>
          <p:nvGraphicFramePr>
            <p:cNvPr id="49" name="Chart 48">
              <a:extLst>
                <a:ext uri="{FF2B5EF4-FFF2-40B4-BE49-F238E27FC236}">
                  <a16:creationId xmlns:a16="http://schemas.microsoft.com/office/drawing/2014/main" id="{859D9E06-B2E3-4E2B-B871-6A12C80FC392}"/>
                </a:ext>
              </a:extLst>
            </p:cNvPr>
            <p:cNvGraphicFramePr>
              <a:graphicFrameLocks/>
            </p:cNvGraphicFramePr>
            <p:nvPr>
              <p:extLst>
                <p:ext uri="{D42A27DB-BD31-4B8C-83A1-F6EECF244321}">
                  <p14:modId xmlns:p14="http://schemas.microsoft.com/office/powerpoint/2010/main" val="4024588989"/>
                </p:ext>
              </p:extLst>
            </p:nvPr>
          </p:nvGraphicFramePr>
          <p:xfrm>
            <a:off x="3539083" y="4341367"/>
            <a:ext cx="5811124" cy="1921262"/>
          </p:xfrm>
          <a:graphic>
            <a:graphicData uri="http://schemas.openxmlformats.org/drawingml/2006/chart">
              <c:chart xmlns:c="http://schemas.openxmlformats.org/drawingml/2006/chart" xmlns:r="http://schemas.openxmlformats.org/officeDocument/2006/relationships" r:id="rId5"/>
            </a:graphicData>
          </a:graphic>
        </p:graphicFrame>
        <p:sp>
          <p:nvSpPr>
            <p:cNvPr id="46" name="Rectangle 45">
              <a:extLst>
                <a:ext uri="{FF2B5EF4-FFF2-40B4-BE49-F238E27FC236}">
                  <a16:creationId xmlns:a16="http://schemas.microsoft.com/office/drawing/2014/main" id="{37E1F268-3334-43E1-8994-B0E7886556B1}"/>
                </a:ext>
              </a:extLst>
            </p:cNvPr>
            <p:cNvSpPr/>
            <p:nvPr/>
          </p:nvSpPr>
          <p:spPr>
            <a:xfrm>
              <a:off x="8735519" y="2226349"/>
              <a:ext cx="341203" cy="523220"/>
            </a:xfrm>
            <a:prstGeom prst="rect">
              <a:avLst/>
            </a:prstGeom>
          </p:spPr>
          <p:txBody>
            <a:bodyPr wrap="square">
              <a:spAutoFit/>
            </a:bodyPr>
            <a:lstStyle/>
            <a:p>
              <a:r>
                <a:rPr lang="en-US" sz="2800" b="1" kern="0">
                  <a:solidFill>
                    <a:schemeClr val="accent1"/>
                  </a:solidFill>
                  <a:latin typeface="Segoe UI Light" panose="020B0502040204020203" pitchFamily="34" charset="0"/>
                  <a:cs typeface="Segoe UI Light" panose="020B0502040204020203" pitchFamily="34" charset="0"/>
                </a:rPr>
                <a:t>+</a:t>
              </a:r>
              <a:endParaRPr lang="en-US" sz="1100" b="1">
                <a:solidFill>
                  <a:schemeClr val="accent1"/>
                </a:solidFill>
              </a:endParaRPr>
            </a:p>
          </p:txBody>
        </p:sp>
        <p:pic>
          <p:nvPicPr>
            <p:cNvPr id="52" name="Graphic 51" descr="Syncing cloud">
              <a:extLst>
                <a:ext uri="{FF2B5EF4-FFF2-40B4-BE49-F238E27FC236}">
                  <a16:creationId xmlns:a16="http://schemas.microsoft.com/office/drawing/2014/main" id="{59411514-6C25-4536-9FCC-E5B8A5ED5D4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13324" t="-17579" r="-20257" b="-16002"/>
            <a:stretch/>
          </p:blipFill>
          <p:spPr>
            <a:xfrm>
              <a:off x="8153339" y="2105105"/>
              <a:ext cx="714991" cy="714991"/>
            </a:xfrm>
            <a:prstGeom prst="rect">
              <a:avLst/>
            </a:prstGeom>
          </p:spPr>
        </p:pic>
        <p:grpSp>
          <p:nvGrpSpPr>
            <p:cNvPr id="2" name="Group 1">
              <a:extLst>
                <a:ext uri="{FF2B5EF4-FFF2-40B4-BE49-F238E27FC236}">
                  <a16:creationId xmlns:a16="http://schemas.microsoft.com/office/drawing/2014/main" id="{866F137B-58C1-443A-BFE7-697B18497BC1}"/>
                </a:ext>
              </a:extLst>
            </p:cNvPr>
            <p:cNvGrpSpPr/>
            <p:nvPr/>
          </p:nvGrpSpPr>
          <p:grpSpPr>
            <a:xfrm>
              <a:off x="8968646" y="2188463"/>
              <a:ext cx="669502" cy="507368"/>
              <a:chOff x="7052388" y="745840"/>
              <a:chExt cx="1381821" cy="923003"/>
            </a:xfrm>
          </p:grpSpPr>
          <p:pic>
            <p:nvPicPr>
              <p:cNvPr id="51" name="Graphic 50" descr="City">
                <a:extLst>
                  <a:ext uri="{FF2B5EF4-FFF2-40B4-BE49-F238E27FC236}">
                    <a16:creationId xmlns:a16="http://schemas.microsoft.com/office/drawing/2014/main" id="{EB09D66C-15B9-4DCC-A3D4-672DF54B0A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25619" y="745840"/>
                <a:ext cx="1108590" cy="923003"/>
              </a:xfrm>
              <a:prstGeom prst="rect">
                <a:avLst/>
              </a:prstGeom>
            </p:spPr>
          </p:pic>
          <p:sp>
            <p:nvSpPr>
              <p:cNvPr id="53" name="Right Triangle 52">
                <a:extLst>
                  <a:ext uri="{FF2B5EF4-FFF2-40B4-BE49-F238E27FC236}">
                    <a16:creationId xmlns:a16="http://schemas.microsoft.com/office/drawing/2014/main" id="{9A2186B1-7B8A-4F9F-821A-274DA3FBAD41}"/>
                  </a:ext>
                </a:extLst>
              </p:cNvPr>
              <p:cNvSpPr/>
              <p:nvPr/>
            </p:nvSpPr>
            <p:spPr>
              <a:xfrm rot="10800000">
                <a:off x="7052388" y="876090"/>
                <a:ext cx="1339781" cy="685300"/>
              </a:xfrm>
              <a:prstGeom prst="rtTriangle">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Graphic 54" descr="City">
              <a:extLst>
                <a:ext uri="{FF2B5EF4-FFF2-40B4-BE49-F238E27FC236}">
                  <a16:creationId xmlns:a16="http://schemas.microsoft.com/office/drawing/2014/main" id="{A628ECBE-FC68-4A90-90B6-93780EE708E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03620" y="2167594"/>
              <a:ext cx="570480" cy="459105"/>
            </a:xfrm>
            <a:prstGeom prst="rect">
              <a:avLst/>
            </a:prstGeom>
          </p:spPr>
        </p:pic>
        <p:cxnSp>
          <p:nvCxnSpPr>
            <p:cNvPr id="8" name="Straight Arrow Connector 7">
              <a:extLst>
                <a:ext uri="{FF2B5EF4-FFF2-40B4-BE49-F238E27FC236}">
                  <a16:creationId xmlns:a16="http://schemas.microsoft.com/office/drawing/2014/main" id="{08D57334-3A16-4DC2-A8BA-997C8C6F79BD}"/>
                </a:ext>
              </a:extLst>
            </p:cNvPr>
            <p:cNvCxnSpPr>
              <a:cxnSpLocks/>
            </p:cNvCxnSpPr>
            <p:nvPr/>
          </p:nvCxnSpPr>
          <p:spPr>
            <a:xfrm>
              <a:off x="4743066" y="2525430"/>
              <a:ext cx="3446334" cy="1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2360931-D2C3-4471-9FB1-FB2888C02FE4}"/>
                </a:ext>
              </a:extLst>
            </p:cNvPr>
            <p:cNvSpPr/>
            <p:nvPr/>
          </p:nvSpPr>
          <p:spPr>
            <a:xfrm>
              <a:off x="3221499" y="2543826"/>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7" name="Rectangle 6">
              <a:extLst>
                <a:ext uri="{FF2B5EF4-FFF2-40B4-BE49-F238E27FC236}">
                  <a16:creationId xmlns:a16="http://schemas.microsoft.com/office/drawing/2014/main" id="{CD889CFB-C734-4875-96F0-8C1D987E850F}"/>
                </a:ext>
              </a:extLst>
            </p:cNvPr>
            <p:cNvSpPr/>
            <p:nvPr/>
          </p:nvSpPr>
          <p:spPr>
            <a:xfrm>
              <a:off x="8501844" y="2609203"/>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9" name="Rectangle 8">
              <a:extLst>
                <a:ext uri="{FF2B5EF4-FFF2-40B4-BE49-F238E27FC236}">
                  <a16:creationId xmlns:a16="http://schemas.microsoft.com/office/drawing/2014/main" id="{0EA41195-FADF-40EE-BD74-014C585A83F2}"/>
                </a:ext>
              </a:extLst>
            </p:cNvPr>
            <p:cNvSpPr/>
            <p:nvPr/>
          </p:nvSpPr>
          <p:spPr>
            <a:xfrm>
              <a:off x="7638574" y="2606544"/>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Azure</a:t>
              </a:r>
            </a:p>
          </p:txBody>
        </p:sp>
        <p:sp>
          <p:nvSpPr>
            <p:cNvPr id="12" name="Rectangle 11">
              <a:extLst>
                <a:ext uri="{FF2B5EF4-FFF2-40B4-BE49-F238E27FC236}">
                  <a16:creationId xmlns:a16="http://schemas.microsoft.com/office/drawing/2014/main" id="{C6A9AC1D-8908-464E-8F56-3E00801F77EF}"/>
                </a:ext>
              </a:extLst>
            </p:cNvPr>
            <p:cNvSpPr/>
            <p:nvPr/>
          </p:nvSpPr>
          <p:spPr bwMode="auto">
            <a:xfrm>
              <a:off x="2800435" y="4523144"/>
              <a:ext cx="7607138" cy="18691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4" name="Chart 13">
              <a:extLst>
                <a:ext uri="{FF2B5EF4-FFF2-40B4-BE49-F238E27FC236}">
                  <a16:creationId xmlns:a16="http://schemas.microsoft.com/office/drawing/2014/main" id="{4D050BF1-FFFA-4886-843E-FA9515E82849}"/>
                </a:ext>
              </a:extLst>
            </p:cNvPr>
            <p:cNvGraphicFramePr>
              <a:graphicFrameLocks/>
            </p:cNvGraphicFramePr>
            <p:nvPr>
              <p:extLst>
                <p:ext uri="{D42A27DB-BD31-4B8C-83A1-F6EECF244321}">
                  <p14:modId xmlns:p14="http://schemas.microsoft.com/office/powerpoint/2010/main" val="861112491"/>
                </p:ext>
              </p:extLst>
            </p:nvPr>
          </p:nvGraphicFramePr>
          <p:xfrm>
            <a:off x="3547048" y="1703976"/>
            <a:ext cx="6320551" cy="4160900"/>
          </p:xfrm>
          <a:graphic>
            <a:graphicData uri="http://schemas.openxmlformats.org/drawingml/2006/chart">
              <c:chart xmlns:c="http://schemas.openxmlformats.org/drawingml/2006/chart" xmlns:r="http://schemas.openxmlformats.org/officeDocument/2006/relationships" r:id="rId10"/>
            </a:graphicData>
          </a:graphic>
        </p:graphicFrame>
        <p:sp>
          <p:nvSpPr>
            <p:cNvPr id="15" name="Rectangle 14">
              <a:extLst>
                <a:ext uri="{FF2B5EF4-FFF2-40B4-BE49-F238E27FC236}">
                  <a16:creationId xmlns:a16="http://schemas.microsoft.com/office/drawing/2014/main" id="{4029D0A8-EC91-4FDE-88E4-CF9C2668A594}"/>
                </a:ext>
              </a:extLst>
            </p:cNvPr>
            <p:cNvSpPr/>
            <p:nvPr/>
          </p:nvSpPr>
          <p:spPr>
            <a:xfrm>
              <a:off x="3277901" y="2264757"/>
              <a:ext cx="279400" cy="3395417"/>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Cashflow</a:t>
              </a:r>
            </a:p>
          </p:txBody>
        </p:sp>
      </p:grpSp>
      <p:sp>
        <p:nvSpPr>
          <p:cNvPr id="3" name="Title 2">
            <a:extLst>
              <a:ext uri="{FF2B5EF4-FFF2-40B4-BE49-F238E27FC236}">
                <a16:creationId xmlns:a16="http://schemas.microsoft.com/office/drawing/2014/main" id="{90E5FBB2-FED2-447D-AF85-BDC68D76E6AC}"/>
              </a:ext>
            </a:extLst>
          </p:cNvPr>
          <p:cNvSpPr>
            <a:spLocks noGrp="1"/>
          </p:cNvSpPr>
          <p:nvPr>
            <p:ph type="title" idx="4294967295"/>
          </p:nvPr>
        </p:nvSpPr>
        <p:spPr/>
        <p:txBody>
          <a:bodyPr/>
          <a:lstStyle/>
          <a:p>
            <a:r>
              <a:rPr lang="en-US" sz="3200" dirty="0"/>
              <a:t>As we reduce on-premises cost</a:t>
            </a:r>
            <a:r>
              <a:rPr lang="en-US" sz="3200" baseline="0" dirty="0"/>
              <a:t> structure, Azure costs </a:t>
            </a:r>
            <a:r>
              <a:rPr lang="en-US" sz="3200" baseline="0" dirty="0" err="1"/>
              <a:t>relplace</a:t>
            </a:r>
            <a:r>
              <a:rPr lang="en-US" sz="3200" baseline="0" dirty="0"/>
              <a:t> on-premises costs</a:t>
            </a:r>
            <a:endParaRPr lang="en-US" sz="3200" dirty="0"/>
          </a:p>
        </p:txBody>
      </p:sp>
    </p:spTree>
    <p:extLst>
      <p:ext uri="{BB962C8B-B14F-4D97-AF65-F5344CB8AC3E}">
        <p14:creationId xmlns:p14="http://schemas.microsoft.com/office/powerpoint/2010/main" val="385467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Syncing cloud">
            <a:extLst>
              <a:ext uri="{FF2B5EF4-FFF2-40B4-BE49-F238E27FC236}">
                <a16:creationId xmlns:a16="http://schemas.microsoft.com/office/drawing/2014/main" id="{917F851D-0B22-4C8A-81ED-166D3525BE5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324" t="-17579" r="-20257" b="-16002"/>
          <a:stretch/>
        </p:blipFill>
        <p:spPr>
          <a:xfrm>
            <a:off x="9931429" y="910908"/>
            <a:ext cx="914400" cy="914400"/>
          </a:xfrm>
          <a:prstGeom prst="rect">
            <a:avLst/>
          </a:prstGeom>
        </p:spPr>
      </p:pic>
      <p:sp>
        <p:nvSpPr>
          <p:cNvPr id="75" name="Rectangle 74">
            <a:extLst>
              <a:ext uri="{FF2B5EF4-FFF2-40B4-BE49-F238E27FC236}">
                <a16:creationId xmlns:a16="http://schemas.microsoft.com/office/drawing/2014/main" id="{0CD9DA7D-D045-4698-8FB1-46F451F151A0}"/>
              </a:ext>
            </a:extLst>
          </p:cNvPr>
          <p:cNvSpPr/>
          <p:nvPr/>
        </p:nvSpPr>
        <p:spPr>
          <a:xfrm>
            <a:off x="2827712" y="4055921"/>
            <a:ext cx="304800" cy="21633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pc="37">
                <a:ln w="3175">
                  <a:noFill/>
                </a:ln>
                <a:solidFill>
                  <a:schemeClr val="bg1"/>
                </a:solidFill>
                <a:latin typeface="Segoe UI Light" panose="020B0502040204020203" pitchFamily="34" charset="0"/>
                <a:cs typeface="Segoe UI Light" panose="020B0502040204020203" pitchFamily="34" charset="0"/>
              </a:rPr>
              <a:t>P&amp;L</a:t>
            </a:r>
          </a:p>
        </p:txBody>
      </p:sp>
      <p:graphicFrame>
        <p:nvGraphicFramePr>
          <p:cNvPr id="49" name="Chart 48" descr="graph illustrative the temporary spend bubble in the transition to Azure cloud">
            <a:extLst>
              <a:ext uri="{FF2B5EF4-FFF2-40B4-BE49-F238E27FC236}">
                <a16:creationId xmlns:a16="http://schemas.microsoft.com/office/drawing/2014/main" id="{859D9E06-B2E3-4E2B-B871-6A12C80FC392}"/>
              </a:ext>
            </a:extLst>
          </p:cNvPr>
          <p:cNvGraphicFramePr>
            <a:graphicFrameLocks/>
          </p:cNvGraphicFramePr>
          <p:nvPr>
            <p:extLst>
              <p:ext uri="{D42A27DB-BD31-4B8C-83A1-F6EECF244321}">
                <p14:modId xmlns:p14="http://schemas.microsoft.com/office/powerpoint/2010/main" val="1264867248"/>
              </p:ext>
            </p:extLst>
          </p:nvPr>
        </p:nvGraphicFramePr>
        <p:xfrm>
          <a:off x="3088062" y="3833296"/>
          <a:ext cx="5811124" cy="2385970"/>
        </p:xfrm>
        <a:graphic>
          <a:graphicData uri="http://schemas.openxmlformats.org/drawingml/2006/chart">
            <c:chart xmlns:c="http://schemas.openxmlformats.org/drawingml/2006/chart" xmlns:r="http://schemas.openxmlformats.org/officeDocument/2006/relationships" r:id="rId5"/>
          </a:graphicData>
        </a:graphic>
      </p:graphicFrame>
      <p:sp>
        <p:nvSpPr>
          <p:cNvPr id="6" name="Rectangle 5" descr="chart indicating the temporary spend bubble associated with migration costs&#10;">
            <a:extLst>
              <a:ext uri="{FF2B5EF4-FFF2-40B4-BE49-F238E27FC236}">
                <a16:creationId xmlns:a16="http://schemas.microsoft.com/office/drawing/2014/main" id="{023CEAF1-A738-432C-A2DB-1DFD997688D2}"/>
              </a:ext>
              <a:ext uri="{C183D7F6-B498-43B3-948B-1728B52AA6E4}">
                <adec:decorative xmlns:adec="http://schemas.microsoft.com/office/drawing/2017/decorative" val="0"/>
              </a:ext>
            </a:extLst>
          </p:cNvPr>
          <p:cNvSpPr/>
          <p:nvPr/>
        </p:nvSpPr>
        <p:spPr bwMode="auto">
          <a:xfrm>
            <a:off x="2324291" y="4015317"/>
            <a:ext cx="7607138" cy="24070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85EF0FF8-96D0-451B-8393-184F6DCC32A4}"/>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73779260"/>
              </p:ext>
            </p:extLst>
          </p:nvPr>
        </p:nvGraphicFramePr>
        <p:xfrm>
          <a:off x="3291335" y="1713808"/>
          <a:ext cx="6320551" cy="4129717"/>
        </p:xfrm>
        <a:graphic>
          <a:graphicData uri="http://schemas.openxmlformats.org/drawingml/2006/chart">
            <c:chart xmlns:c="http://schemas.openxmlformats.org/drawingml/2006/chart" xmlns:r="http://schemas.openxmlformats.org/officeDocument/2006/relationships" r:id="rId6"/>
          </a:graphicData>
        </a:graphic>
      </p:graphicFrame>
      <p:sp>
        <p:nvSpPr>
          <p:cNvPr id="8" name="Rectangle 7">
            <a:extLst>
              <a:ext uri="{FF2B5EF4-FFF2-40B4-BE49-F238E27FC236}">
                <a16:creationId xmlns:a16="http://schemas.microsoft.com/office/drawing/2014/main" id="{9188E09D-52FF-45F9-A4CC-396D37422B02}"/>
              </a:ext>
            </a:extLst>
          </p:cNvPr>
          <p:cNvSpPr/>
          <p:nvPr/>
        </p:nvSpPr>
        <p:spPr>
          <a:xfrm>
            <a:off x="3051263" y="1949939"/>
            <a:ext cx="279400" cy="371023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Cashflow</a:t>
            </a:r>
          </a:p>
        </p:txBody>
      </p:sp>
      <p:sp>
        <p:nvSpPr>
          <p:cNvPr id="11" name="Rectangle 10">
            <a:extLst>
              <a:ext uri="{FF2B5EF4-FFF2-40B4-BE49-F238E27FC236}">
                <a16:creationId xmlns:a16="http://schemas.microsoft.com/office/drawing/2014/main" id="{1EFE2CE2-5F74-49DD-87D0-93082A06E25D}"/>
              </a:ext>
            </a:extLst>
          </p:cNvPr>
          <p:cNvSpPr/>
          <p:nvPr/>
        </p:nvSpPr>
        <p:spPr>
          <a:xfrm>
            <a:off x="8646174" y="1949939"/>
            <a:ext cx="341203" cy="523220"/>
          </a:xfrm>
          <a:prstGeom prst="rect">
            <a:avLst/>
          </a:prstGeom>
        </p:spPr>
        <p:txBody>
          <a:bodyPr wrap="square">
            <a:spAutoFit/>
          </a:bodyPr>
          <a:lstStyle/>
          <a:p>
            <a:r>
              <a:rPr lang="en-US" sz="2800" b="1" kern="0">
                <a:solidFill>
                  <a:schemeClr val="accent1"/>
                </a:solidFill>
                <a:latin typeface="Segoe UI Light" panose="020B0502040204020203" pitchFamily="34" charset="0"/>
                <a:cs typeface="Segoe UI Light" panose="020B0502040204020203" pitchFamily="34" charset="0"/>
              </a:rPr>
              <a:t>+</a:t>
            </a:r>
            <a:endParaRPr lang="en-US" sz="1100" b="1">
              <a:solidFill>
                <a:schemeClr val="accent1"/>
              </a:solidFill>
            </a:endParaRPr>
          </a:p>
        </p:txBody>
      </p:sp>
      <p:pic>
        <p:nvPicPr>
          <p:cNvPr id="12" name="Graphic 11" descr="Syncing cloud">
            <a:extLst>
              <a:ext uri="{FF2B5EF4-FFF2-40B4-BE49-F238E27FC236}">
                <a16:creationId xmlns:a16="http://schemas.microsoft.com/office/drawing/2014/main" id="{1AFBD010-D320-4B8B-9BF3-9A12D22DBD8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13324" t="-17579" r="-20257" b="-16002"/>
          <a:stretch/>
        </p:blipFill>
        <p:spPr>
          <a:xfrm>
            <a:off x="8063994" y="1828695"/>
            <a:ext cx="714991" cy="714991"/>
          </a:xfrm>
          <a:prstGeom prst="rect">
            <a:avLst/>
          </a:prstGeom>
        </p:spPr>
      </p:pic>
      <p:grpSp>
        <p:nvGrpSpPr>
          <p:cNvPr id="13" name="Group 12">
            <a:extLst>
              <a:ext uri="{FF2B5EF4-FFF2-40B4-BE49-F238E27FC236}">
                <a16:creationId xmlns:a16="http://schemas.microsoft.com/office/drawing/2014/main" id="{2F4EFA87-4F64-49C3-8423-356DA50D00A0}"/>
              </a:ext>
              <a:ext uri="{C183D7F6-B498-43B3-948B-1728B52AA6E4}">
                <adec:decorative xmlns:adec="http://schemas.microsoft.com/office/drawing/2017/decorative" val="1"/>
              </a:ext>
            </a:extLst>
          </p:cNvPr>
          <p:cNvGrpSpPr/>
          <p:nvPr/>
        </p:nvGrpSpPr>
        <p:grpSpPr>
          <a:xfrm>
            <a:off x="8879301" y="1912053"/>
            <a:ext cx="669502" cy="507368"/>
            <a:chOff x="7052388" y="745840"/>
            <a:chExt cx="1381821" cy="923003"/>
          </a:xfrm>
        </p:grpSpPr>
        <p:pic>
          <p:nvPicPr>
            <p:cNvPr id="60" name="Graphic 59" descr="City">
              <a:extLst>
                <a:ext uri="{FF2B5EF4-FFF2-40B4-BE49-F238E27FC236}">
                  <a16:creationId xmlns:a16="http://schemas.microsoft.com/office/drawing/2014/main" id="{6475A326-5448-4C02-A5EA-1A1C877E49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25619" y="745840"/>
              <a:ext cx="1108590" cy="923003"/>
            </a:xfrm>
            <a:prstGeom prst="rect">
              <a:avLst/>
            </a:prstGeom>
          </p:spPr>
        </p:pic>
        <p:sp>
          <p:nvSpPr>
            <p:cNvPr id="61" name="Right Triangle 60">
              <a:extLst>
                <a:ext uri="{FF2B5EF4-FFF2-40B4-BE49-F238E27FC236}">
                  <a16:creationId xmlns:a16="http://schemas.microsoft.com/office/drawing/2014/main" id="{C47E4C02-62D4-4CBA-AA67-FCAF7F43B066}"/>
                </a:ext>
              </a:extLst>
            </p:cNvPr>
            <p:cNvSpPr/>
            <p:nvPr/>
          </p:nvSpPr>
          <p:spPr>
            <a:xfrm rot="10800000">
              <a:off x="7052388" y="876090"/>
              <a:ext cx="1339781" cy="685300"/>
            </a:xfrm>
            <a:prstGeom prst="rtTriangle">
              <a:avLst/>
            </a:prstGeom>
            <a:solidFill>
              <a:schemeClr val="bg1">
                <a:alpha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Graphic 13" descr="City">
            <a:extLst>
              <a:ext uri="{FF2B5EF4-FFF2-40B4-BE49-F238E27FC236}">
                <a16:creationId xmlns:a16="http://schemas.microsoft.com/office/drawing/2014/main" id="{CD99EDCB-1955-4B2B-8D8F-FF395CD9FB4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14275" y="1891184"/>
            <a:ext cx="570480" cy="459105"/>
          </a:xfrm>
          <a:prstGeom prst="rect">
            <a:avLst/>
          </a:prstGeom>
        </p:spPr>
      </p:pic>
      <p:cxnSp>
        <p:nvCxnSpPr>
          <p:cNvPr id="15" name="Straight Arrow Connector 14">
            <a:extLst>
              <a:ext uri="{FF2B5EF4-FFF2-40B4-BE49-F238E27FC236}">
                <a16:creationId xmlns:a16="http://schemas.microsoft.com/office/drawing/2014/main" id="{BA0B6A89-5CFB-4305-B8B6-E4E010E8DFCF}"/>
              </a:ext>
              <a:ext uri="{C183D7F6-B498-43B3-948B-1728B52AA6E4}">
                <adec:decorative xmlns:adec="http://schemas.microsoft.com/office/drawing/2017/decorative" val="1"/>
              </a:ext>
            </a:extLst>
          </p:cNvPr>
          <p:cNvCxnSpPr>
            <a:cxnSpLocks/>
          </p:cNvCxnSpPr>
          <p:nvPr/>
        </p:nvCxnSpPr>
        <p:spPr>
          <a:xfrm>
            <a:off x="4653721" y="2249020"/>
            <a:ext cx="3446334" cy="157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BC30F50-FAC9-4168-80EE-AD26D45D0F2C}"/>
              </a:ext>
            </a:extLst>
          </p:cNvPr>
          <p:cNvSpPr/>
          <p:nvPr/>
        </p:nvSpPr>
        <p:spPr>
          <a:xfrm>
            <a:off x="3198430" y="2229549"/>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17" name="Rectangle 16">
            <a:extLst>
              <a:ext uri="{FF2B5EF4-FFF2-40B4-BE49-F238E27FC236}">
                <a16:creationId xmlns:a16="http://schemas.microsoft.com/office/drawing/2014/main" id="{91DDDEA1-3480-4DD2-AD0E-2F70F88B3A62}"/>
              </a:ext>
            </a:extLst>
          </p:cNvPr>
          <p:cNvSpPr/>
          <p:nvPr/>
        </p:nvSpPr>
        <p:spPr>
          <a:xfrm>
            <a:off x="8412499" y="2332793"/>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On-premises</a:t>
            </a:r>
          </a:p>
        </p:txBody>
      </p:sp>
      <p:sp>
        <p:nvSpPr>
          <p:cNvPr id="18" name="Rectangle 17">
            <a:extLst>
              <a:ext uri="{FF2B5EF4-FFF2-40B4-BE49-F238E27FC236}">
                <a16:creationId xmlns:a16="http://schemas.microsoft.com/office/drawing/2014/main" id="{E571E150-1161-45F8-B9BF-C34E013EA613}"/>
              </a:ext>
            </a:extLst>
          </p:cNvPr>
          <p:cNvSpPr/>
          <p:nvPr/>
        </p:nvSpPr>
        <p:spPr>
          <a:xfrm>
            <a:off x="7549229" y="2330134"/>
            <a:ext cx="1734721" cy="261610"/>
          </a:xfrm>
          <a:prstGeom prst="rect">
            <a:avLst/>
          </a:prstGeom>
        </p:spPr>
        <p:txBody>
          <a:bodyPr wrap="square">
            <a:spAutoFit/>
          </a:bodyPr>
          <a:lstStyle/>
          <a:p>
            <a:pPr algn="ctr"/>
            <a:r>
              <a:rPr lang="en-US" sz="1100" b="1">
                <a:solidFill>
                  <a:srgbClr val="0078D4"/>
                </a:solidFill>
                <a:latin typeface="Segoe UI" panose="020B0502040204020203" pitchFamily="34" charset="0"/>
                <a:cs typeface="Segoe UI" panose="020B0502040204020203" pitchFamily="34" charset="0"/>
              </a:rPr>
              <a:t>Azure</a:t>
            </a:r>
          </a:p>
        </p:txBody>
      </p:sp>
      <p:sp>
        <p:nvSpPr>
          <p:cNvPr id="2" name="Title 1">
            <a:extLst>
              <a:ext uri="{FF2B5EF4-FFF2-40B4-BE49-F238E27FC236}">
                <a16:creationId xmlns:a16="http://schemas.microsoft.com/office/drawing/2014/main" id="{E1F17040-72FA-4FE2-9E7E-F06479DE2268}"/>
              </a:ext>
            </a:extLst>
          </p:cNvPr>
          <p:cNvSpPr>
            <a:spLocks noGrp="1"/>
          </p:cNvSpPr>
          <p:nvPr>
            <p:ph type="title" idx="4294967295"/>
          </p:nvPr>
        </p:nvSpPr>
        <p:spPr>
          <a:xfrm>
            <a:off x="268080" y="188917"/>
            <a:ext cx="11655840" cy="899665"/>
          </a:xfrm>
        </p:spPr>
        <p:txBody>
          <a:bodyPr/>
          <a:lstStyle/>
          <a:p>
            <a:r>
              <a:rPr lang="en-US" sz="3200" dirty="0"/>
              <a:t>Migration</a:t>
            </a:r>
            <a:r>
              <a:rPr lang="en-US" sz="3200" baseline="0" dirty="0"/>
              <a:t> costs create a temporary spend “bubble” for your customer, but Microsoft investments will help mitigate it</a:t>
            </a:r>
            <a:endParaRPr lang="en-US" sz="3200" dirty="0"/>
          </a:p>
        </p:txBody>
      </p:sp>
    </p:spTree>
    <p:extLst>
      <p:ext uri="{BB962C8B-B14F-4D97-AF65-F5344CB8AC3E}">
        <p14:creationId xmlns:p14="http://schemas.microsoft.com/office/powerpoint/2010/main" val="210618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descr="chart indicating the cash value generated with Azure over time, compared with on-prem spend trajectory">
            <a:extLst>
              <a:ext uri="{FF2B5EF4-FFF2-40B4-BE49-F238E27FC236}">
                <a16:creationId xmlns:a16="http://schemas.microsoft.com/office/drawing/2014/main" id="{D39E1570-B5C2-4D9E-BB4F-DAB9001426EE}"/>
              </a:ext>
            </a:extLst>
          </p:cNvPr>
          <p:cNvGrpSpPr/>
          <p:nvPr/>
        </p:nvGrpSpPr>
        <p:grpSpPr>
          <a:xfrm>
            <a:off x="2146982" y="1283052"/>
            <a:ext cx="8285313" cy="5461803"/>
            <a:chOff x="2576052" y="960322"/>
            <a:chExt cx="8285313" cy="5461803"/>
          </a:xfrm>
        </p:grpSpPr>
        <p:pic>
          <p:nvPicPr>
            <p:cNvPr id="10" name="Graphic 9" descr="Syncing cloud">
              <a:extLst>
                <a:ext uri="{FF2B5EF4-FFF2-40B4-BE49-F238E27FC236}">
                  <a16:creationId xmlns:a16="http://schemas.microsoft.com/office/drawing/2014/main" id="{917F851D-0B22-4C8A-81ED-166D3525BE5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3324" t="-17579" r="-20257" b="-16002"/>
            <a:stretch/>
          </p:blipFill>
          <p:spPr>
            <a:xfrm>
              <a:off x="9946965" y="960322"/>
              <a:ext cx="914400" cy="914400"/>
            </a:xfrm>
            <a:prstGeom prst="rect">
              <a:avLst/>
            </a:prstGeom>
          </p:spPr>
        </p:pic>
        <p:pic>
          <p:nvPicPr>
            <p:cNvPr id="71" name="Graphic 70" descr="City">
              <a:extLst>
                <a:ext uri="{FF2B5EF4-FFF2-40B4-BE49-F238E27FC236}">
                  <a16:creationId xmlns:a16="http://schemas.microsoft.com/office/drawing/2014/main" id="{3F57720C-790F-4AB9-9421-C48521A8CE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0376" y="3429000"/>
              <a:ext cx="796589" cy="663234"/>
            </a:xfrm>
            <a:prstGeom prst="rect">
              <a:avLst/>
            </a:prstGeom>
          </p:spPr>
        </p:pic>
        <p:pic>
          <p:nvPicPr>
            <p:cNvPr id="72" name="Graphic 71" descr="Cloud Computing">
              <a:extLst>
                <a:ext uri="{FF2B5EF4-FFF2-40B4-BE49-F238E27FC236}">
                  <a16:creationId xmlns:a16="http://schemas.microsoft.com/office/drawing/2014/main" id="{33F258FF-662C-4EF1-97F3-8DBE377121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83190" y="4950476"/>
              <a:ext cx="649910" cy="649910"/>
            </a:xfrm>
            <a:prstGeom prst="rect">
              <a:avLst/>
            </a:prstGeom>
          </p:spPr>
        </p:pic>
        <p:graphicFrame>
          <p:nvGraphicFramePr>
            <p:cNvPr id="73" name="Chart 72">
              <a:extLst>
                <a:ext uri="{FF2B5EF4-FFF2-40B4-BE49-F238E27FC236}">
                  <a16:creationId xmlns:a16="http://schemas.microsoft.com/office/drawing/2014/main" id="{C7BC91E7-DC1B-46B1-9556-8C16CE30AE15}"/>
                </a:ext>
              </a:extLst>
            </p:cNvPr>
            <p:cNvGraphicFramePr>
              <a:graphicFrameLocks/>
            </p:cNvGraphicFramePr>
            <p:nvPr>
              <p:extLst>
                <p:ext uri="{D42A27DB-BD31-4B8C-83A1-F6EECF244321}">
                  <p14:modId xmlns:p14="http://schemas.microsoft.com/office/powerpoint/2010/main" val="83873972"/>
                </p:ext>
              </p:extLst>
            </p:nvPr>
          </p:nvGraphicFramePr>
          <p:xfrm>
            <a:off x="3314700" y="3833296"/>
            <a:ext cx="5811124" cy="2385970"/>
          </p:xfrm>
          <a:graphic>
            <a:graphicData uri="http://schemas.openxmlformats.org/drawingml/2006/chart">
              <c:chart xmlns:c="http://schemas.openxmlformats.org/drawingml/2006/chart" xmlns:r="http://schemas.openxmlformats.org/officeDocument/2006/relationships" r:id="rId9"/>
            </a:graphicData>
          </a:graphic>
        </p:graphicFrame>
        <p:sp>
          <p:nvSpPr>
            <p:cNvPr id="75" name="Rectangle 74">
              <a:extLst>
                <a:ext uri="{FF2B5EF4-FFF2-40B4-BE49-F238E27FC236}">
                  <a16:creationId xmlns:a16="http://schemas.microsoft.com/office/drawing/2014/main" id="{0CD9DA7D-D045-4698-8FB1-46F451F151A0}"/>
                </a:ext>
              </a:extLst>
            </p:cNvPr>
            <p:cNvSpPr/>
            <p:nvPr/>
          </p:nvSpPr>
          <p:spPr>
            <a:xfrm>
              <a:off x="3054350" y="4055921"/>
              <a:ext cx="304800" cy="21633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pc="37">
                  <a:ln w="3175">
                    <a:noFill/>
                  </a:ln>
                  <a:solidFill>
                    <a:schemeClr val="bg1"/>
                  </a:solidFill>
                  <a:latin typeface="Segoe UI Light" panose="020B0502040204020203" pitchFamily="34" charset="0"/>
                  <a:cs typeface="Segoe UI Light" panose="020B0502040204020203" pitchFamily="34" charset="0"/>
                </a:rPr>
                <a:t>P&amp;L</a:t>
              </a:r>
            </a:p>
          </p:txBody>
        </p:sp>
        <p:cxnSp>
          <p:nvCxnSpPr>
            <p:cNvPr id="16" name="Straight Arrow Connector 15">
              <a:extLst>
                <a:ext uri="{FF2B5EF4-FFF2-40B4-BE49-F238E27FC236}">
                  <a16:creationId xmlns:a16="http://schemas.microsoft.com/office/drawing/2014/main" id="{A0973F37-A869-483A-8183-9E77842D93E1}"/>
                </a:ext>
              </a:extLst>
            </p:cNvPr>
            <p:cNvCxnSpPr>
              <a:cxnSpLocks/>
            </p:cNvCxnSpPr>
            <p:nvPr/>
          </p:nvCxnSpPr>
          <p:spPr>
            <a:xfrm flipV="1">
              <a:off x="8611913" y="2418348"/>
              <a:ext cx="0" cy="84300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DD2F2E3-C2F3-4DC1-A903-D01F1BC7C52E}"/>
                </a:ext>
              </a:extLst>
            </p:cNvPr>
            <p:cNvSpPr/>
            <p:nvPr/>
          </p:nvSpPr>
          <p:spPr bwMode="auto">
            <a:xfrm>
              <a:off x="7754714" y="2703885"/>
              <a:ext cx="1885472" cy="3210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cxnSp>
          <p:nvCxnSpPr>
            <p:cNvPr id="22" name="Straight Arrow Connector 21">
              <a:extLst>
                <a:ext uri="{FF2B5EF4-FFF2-40B4-BE49-F238E27FC236}">
                  <a16:creationId xmlns:a16="http://schemas.microsoft.com/office/drawing/2014/main" id="{0BC267F4-C3A1-4827-85B5-D1D4C8424557}"/>
                </a:ext>
              </a:extLst>
            </p:cNvPr>
            <p:cNvCxnSpPr>
              <a:cxnSpLocks/>
            </p:cNvCxnSpPr>
            <p:nvPr/>
          </p:nvCxnSpPr>
          <p:spPr>
            <a:xfrm flipH="1" flipV="1">
              <a:off x="8076104" y="4538019"/>
              <a:ext cx="25675" cy="48826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9DD9334-D5A8-4EF7-9DBB-08142986E055}"/>
                </a:ext>
              </a:extLst>
            </p:cNvPr>
            <p:cNvSpPr/>
            <p:nvPr/>
          </p:nvSpPr>
          <p:spPr bwMode="auto">
            <a:xfrm>
              <a:off x="6672826" y="4696581"/>
              <a:ext cx="2857907" cy="2308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 Azure Transformation Value</a:t>
              </a:r>
            </a:p>
          </p:txBody>
        </p:sp>
        <p:sp>
          <p:nvSpPr>
            <p:cNvPr id="25" name="Rectangle 24">
              <a:extLst>
                <a:ext uri="{FF2B5EF4-FFF2-40B4-BE49-F238E27FC236}">
                  <a16:creationId xmlns:a16="http://schemas.microsoft.com/office/drawing/2014/main" id="{354BD892-1330-4D69-BAF7-2EEA924D0AD8}"/>
                </a:ext>
              </a:extLst>
            </p:cNvPr>
            <p:cNvSpPr/>
            <p:nvPr/>
          </p:nvSpPr>
          <p:spPr bwMode="auto">
            <a:xfrm>
              <a:off x="2576052" y="4015073"/>
              <a:ext cx="7607138" cy="24070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3" name="Chart 32">
              <a:extLst>
                <a:ext uri="{FF2B5EF4-FFF2-40B4-BE49-F238E27FC236}">
                  <a16:creationId xmlns:a16="http://schemas.microsoft.com/office/drawing/2014/main" id="{F85B452E-F7B7-4BCA-896D-DE2EDBEB83EF}"/>
                </a:ext>
              </a:extLst>
            </p:cNvPr>
            <p:cNvGraphicFramePr>
              <a:graphicFrameLocks/>
            </p:cNvGraphicFramePr>
            <p:nvPr>
              <p:extLst>
                <p:ext uri="{D42A27DB-BD31-4B8C-83A1-F6EECF244321}">
                  <p14:modId xmlns:p14="http://schemas.microsoft.com/office/powerpoint/2010/main" val="463415992"/>
                </p:ext>
              </p:extLst>
            </p:nvPr>
          </p:nvGraphicFramePr>
          <p:xfrm>
            <a:off x="3511703" y="1402384"/>
            <a:ext cx="6320550" cy="4422105"/>
          </p:xfrm>
          <a:graphic>
            <a:graphicData uri="http://schemas.openxmlformats.org/drawingml/2006/chart">
              <c:chart xmlns:c="http://schemas.openxmlformats.org/drawingml/2006/chart" xmlns:r="http://schemas.openxmlformats.org/officeDocument/2006/relationships" r:id="rId10"/>
            </a:graphicData>
          </a:graphic>
        </p:graphicFrame>
        <p:sp>
          <p:nvSpPr>
            <p:cNvPr id="34" name="Rectangle 33">
              <a:extLst>
                <a:ext uri="{FF2B5EF4-FFF2-40B4-BE49-F238E27FC236}">
                  <a16:creationId xmlns:a16="http://schemas.microsoft.com/office/drawing/2014/main" id="{8BE0D458-6036-4818-9478-601DE20ED6ED}"/>
                </a:ext>
              </a:extLst>
            </p:cNvPr>
            <p:cNvSpPr/>
            <p:nvPr/>
          </p:nvSpPr>
          <p:spPr>
            <a:xfrm>
              <a:off x="3277901" y="1592133"/>
              <a:ext cx="279400" cy="406804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Cashflow</a:t>
              </a:r>
            </a:p>
          </p:txBody>
        </p:sp>
        <p:cxnSp>
          <p:nvCxnSpPr>
            <p:cNvPr id="40" name="Straight Arrow Connector 39">
              <a:extLst>
                <a:ext uri="{FF2B5EF4-FFF2-40B4-BE49-F238E27FC236}">
                  <a16:creationId xmlns:a16="http://schemas.microsoft.com/office/drawing/2014/main" id="{CE623696-F6CB-471A-999B-2E61DC14BC4D}"/>
                </a:ext>
              </a:extLst>
            </p:cNvPr>
            <p:cNvCxnSpPr>
              <a:cxnSpLocks/>
            </p:cNvCxnSpPr>
            <p:nvPr/>
          </p:nvCxnSpPr>
          <p:spPr>
            <a:xfrm>
              <a:off x="4664013" y="2264757"/>
              <a:ext cx="0" cy="153591"/>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6" name="Arrow: Right 75" descr="green arrow highlighting azure transformation value">
            <a:extLst>
              <a:ext uri="{FF2B5EF4-FFF2-40B4-BE49-F238E27FC236}">
                <a16:creationId xmlns:a16="http://schemas.microsoft.com/office/drawing/2014/main" id="{805251CF-64A2-4B32-A5A9-C80A925461C6}"/>
              </a:ext>
            </a:extLst>
          </p:cNvPr>
          <p:cNvSpPr/>
          <p:nvPr/>
        </p:nvSpPr>
        <p:spPr bwMode="auto">
          <a:xfrm rot="10800000">
            <a:off x="9268835" y="2934695"/>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6665CC-0B38-4D26-ABF0-0ACC5117E13C}"/>
              </a:ext>
            </a:extLst>
          </p:cNvPr>
          <p:cNvSpPr>
            <a:spLocks noGrp="1"/>
          </p:cNvSpPr>
          <p:nvPr>
            <p:ph type="title" idx="4294967295"/>
          </p:nvPr>
        </p:nvSpPr>
        <p:spPr>
          <a:xfrm>
            <a:off x="268080" y="134571"/>
            <a:ext cx="11655840" cy="899665"/>
          </a:xfrm>
        </p:spPr>
        <p:txBody>
          <a:bodyPr/>
          <a:lstStyle/>
          <a:p>
            <a:r>
              <a:rPr lang="en-US" sz="3200" dirty="0"/>
              <a:t>Your customer will generate significant cash value on Azure over time, compared with their</a:t>
            </a:r>
            <a:r>
              <a:rPr lang="en-US" sz="3200" baseline="0" dirty="0"/>
              <a:t> expected spend trajectory on-premises</a:t>
            </a:r>
            <a:endParaRPr lang="en-US" sz="3200" dirty="0"/>
          </a:p>
        </p:txBody>
      </p:sp>
    </p:spTree>
    <p:extLst>
      <p:ext uri="{BB962C8B-B14F-4D97-AF65-F5344CB8AC3E}">
        <p14:creationId xmlns:p14="http://schemas.microsoft.com/office/powerpoint/2010/main" val="4270548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852A69C6-8221-49E4-AFED-5BD0CA72D15B}"/>
              </a:ext>
            </a:extLst>
          </p:cNvPr>
          <p:cNvSpPr/>
          <p:nvPr/>
        </p:nvSpPr>
        <p:spPr>
          <a:xfrm>
            <a:off x="3478728" y="1667660"/>
            <a:ext cx="279400" cy="219067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Cashflow</a:t>
            </a:r>
          </a:p>
        </p:txBody>
      </p:sp>
      <p:graphicFrame>
        <p:nvGraphicFramePr>
          <p:cNvPr id="73" name="Chart 72" descr="charts highlighting the improvements in P&amp;L and cash flow with a move to the cloud">
            <a:extLst>
              <a:ext uri="{FF2B5EF4-FFF2-40B4-BE49-F238E27FC236}">
                <a16:creationId xmlns:a16="http://schemas.microsoft.com/office/drawing/2014/main" id="{C7BC91E7-DC1B-46B1-9556-8C16CE30AE15}"/>
              </a:ext>
            </a:extLst>
          </p:cNvPr>
          <p:cNvGraphicFramePr>
            <a:graphicFrameLocks/>
          </p:cNvGraphicFramePr>
          <p:nvPr>
            <p:extLst>
              <p:ext uri="{D42A27DB-BD31-4B8C-83A1-F6EECF244321}">
                <p14:modId xmlns:p14="http://schemas.microsoft.com/office/powerpoint/2010/main" val="4267636737"/>
              </p:ext>
            </p:extLst>
          </p:nvPr>
        </p:nvGraphicFramePr>
        <p:xfrm>
          <a:off x="3758128" y="4216617"/>
          <a:ext cx="5811124" cy="238597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4" name="Chart 73">
            <a:extLst>
              <a:ext uri="{FF2B5EF4-FFF2-40B4-BE49-F238E27FC236}">
                <a16:creationId xmlns:a16="http://schemas.microsoft.com/office/drawing/2014/main" id="{867B34CA-F293-4143-8962-D42D05DB565C}"/>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22882808"/>
              </p:ext>
            </p:extLst>
          </p:nvPr>
        </p:nvGraphicFramePr>
        <p:xfrm>
          <a:off x="3758128" y="1472364"/>
          <a:ext cx="5839645" cy="2385970"/>
        </p:xfrm>
        <a:graphic>
          <a:graphicData uri="http://schemas.openxmlformats.org/drawingml/2006/chart">
            <c:chart xmlns:c="http://schemas.openxmlformats.org/drawingml/2006/chart" xmlns:r="http://schemas.openxmlformats.org/officeDocument/2006/relationships" r:id="rId4"/>
          </a:graphicData>
        </a:graphic>
      </p:graphicFrame>
      <p:sp>
        <p:nvSpPr>
          <p:cNvPr id="75" name="Rectangle 74">
            <a:extLst>
              <a:ext uri="{FF2B5EF4-FFF2-40B4-BE49-F238E27FC236}">
                <a16:creationId xmlns:a16="http://schemas.microsoft.com/office/drawing/2014/main" id="{0CD9DA7D-D045-4698-8FB1-46F451F151A0}"/>
              </a:ext>
            </a:extLst>
          </p:cNvPr>
          <p:cNvSpPr/>
          <p:nvPr/>
        </p:nvSpPr>
        <p:spPr>
          <a:xfrm>
            <a:off x="3497778" y="4439242"/>
            <a:ext cx="304800" cy="2163344"/>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b="1" spc="37">
                <a:ln w="3175">
                  <a:noFill/>
                </a:ln>
                <a:solidFill>
                  <a:schemeClr val="bg1"/>
                </a:solidFill>
                <a:latin typeface="Segoe UI" panose="020B0502040204020203" pitchFamily="34" charset="0"/>
                <a:cs typeface="Segoe UI" panose="020B0502040204020203" pitchFamily="34" charset="0"/>
              </a:rPr>
              <a:t>P&amp;L</a:t>
            </a:r>
          </a:p>
        </p:txBody>
      </p:sp>
      <p:sp>
        <p:nvSpPr>
          <p:cNvPr id="20" name="Rectangle 19">
            <a:extLst>
              <a:ext uri="{FF2B5EF4-FFF2-40B4-BE49-F238E27FC236}">
                <a16:creationId xmlns:a16="http://schemas.microsoft.com/office/drawing/2014/main" id="{9DD2F2E3-C2F3-4DC1-A903-D01F1BC7C52E}"/>
              </a:ext>
            </a:extLst>
          </p:cNvPr>
          <p:cNvSpPr/>
          <p:nvPr/>
        </p:nvSpPr>
        <p:spPr bwMode="auto">
          <a:xfrm>
            <a:off x="8545206" y="2042357"/>
            <a:ext cx="1529257" cy="338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a:solidFill>
                  <a:schemeClr val="tx1"/>
                </a:solidFill>
                <a:latin typeface="Segoe UI" panose="020B0502040204020203" pitchFamily="34" charset="0"/>
                <a:ea typeface="Segoe UI" panose="020B0502040204020203" pitchFamily="34" charset="0"/>
                <a:cs typeface="Segoe UI" panose="020B0502040204020203" pitchFamily="34" charset="0"/>
              </a:rPr>
              <a:t> Azure Transformation Value</a:t>
            </a:r>
          </a:p>
        </p:txBody>
      </p:sp>
      <p:cxnSp>
        <p:nvCxnSpPr>
          <p:cNvPr id="34" name="Straight Arrow Connector 33">
            <a:extLst>
              <a:ext uri="{FF2B5EF4-FFF2-40B4-BE49-F238E27FC236}">
                <a16:creationId xmlns:a16="http://schemas.microsoft.com/office/drawing/2014/main" id="{608D6EBF-71B2-4ED5-8CA9-D5F576DB4A9F}"/>
              </a:ext>
              <a:ext uri="{C183D7F6-B498-43B3-948B-1728B52AA6E4}">
                <adec:decorative xmlns:adec="http://schemas.microsoft.com/office/drawing/2017/decorative" val="1"/>
              </a:ext>
            </a:extLst>
          </p:cNvPr>
          <p:cNvCxnSpPr>
            <a:cxnSpLocks/>
          </p:cNvCxnSpPr>
          <p:nvPr/>
        </p:nvCxnSpPr>
        <p:spPr>
          <a:xfrm>
            <a:off x="4537169" y="1866972"/>
            <a:ext cx="6677" cy="158563"/>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DCC29FA-046B-408F-9018-D6FCCAC23ECA}"/>
              </a:ext>
              <a:ext uri="{C183D7F6-B498-43B3-948B-1728B52AA6E4}">
                <adec:decorative xmlns:adec="http://schemas.microsoft.com/office/drawing/2017/decorative" val="1"/>
              </a:ext>
            </a:extLst>
          </p:cNvPr>
          <p:cNvCxnSpPr>
            <a:cxnSpLocks/>
          </p:cNvCxnSpPr>
          <p:nvPr/>
        </p:nvCxnSpPr>
        <p:spPr>
          <a:xfrm>
            <a:off x="4491211" y="4649676"/>
            <a:ext cx="6677" cy="158563"/>
          </a:xfrm>
          <a:prstGeom prst="straightConnector1">
            <a:avLst/>
          </a:prstGeom>
          <a:ln>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19304C0-BB8A-4C72-82BC-3A1A291D37B7}"/>
              </a:ext>
            </a:extLst>
          </p:cNvPr>
          <p:cNvSpPr/>
          <p:nvPr/>
        </p:nvSpPr>
        <p:spPr bwMode="auto">
          <a:xfrm>
            <a:off x="8624137" y="4996105"/>
            <a:ext cx="1529261" cy="338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b="1">
                <a:solidFill>
                  <a:schemeClr val="tx1"/>
                </a:solidFill>
                <a:latin typeface="Segoe UI" panose="020B0502040204020203" pitchFamily="34" charset="0"/>
                <a:ea typeface="Segoe UI" panose="020B0502040204020203" pitchFamily="34" charset="0"/>
                <a:cs typeface="Segoe UI" panose="020B0502040204020203" pitchFamily="34" charset="0"/>
              </a:rPr>
              <a:t> Azure Transformation Value</a:t>
            </a:r>
          </a:p>
        </p:txBody>
      </p:sp>
      <p:sp>
        <p:nvSpPr>
          <p:cNvPr id="38" name="Arrow: Right 37" descr="green arrow highlighting Azure transformation value in the cashflow&#10;">
            <a:extLst>
              <a:ext uri="{FF2B5EF4-FFF2-40B4-BE49-F238E27FC236}">
                <a16:creationId xmlns:a16="http://schemas.microsoft.com/office/drawing/2014/main" id="{583C74E9-58DB-4841-A27B-9300B9A26F81}"/>
              </a:ext>
            </a:extLst>
          </p:cNvPr>
          <p:cNvSpPr/>
          <p:nvPr/>
        </p:nvSpPr>
        <p:spPr bwMode="auto">
          <a:xfrm rot="10800000">
            <a:off x="9877173" y="1946253"/>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Arrow: Right 44" descr="green arrow highlighting azure transformation value in the P&amp;L">
            <a:extLst>
              <a:ext uri="{FF2B5EF4-FFF2-40B4-BE49-F238E27FC236}">
                <a16:creationId xmlns:a16="http://schemas.microsoft.com/office/drawing/2014/main" id="{CFA4930E-3337-40B7-836A-DF2F913A1B50}"/>
              </a:ext>
            </a:extLst>
          </p:cNvPr>
          <p:cNvSpPr/>
          <p:nvPr/>
        </p:nvSpPr>
        <p:spPr bwMode="auto">
          <a:xfrm rot="10800000">
            <a:off x="9956103" y="4927845"/>
            <a:ext cx="552450" cy="507721"/>
          </a:xfrm>
          <a:prstGeom prst="righ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36ECE3A-42AE-45E6-A84D-A4D896B5FBA3}"/>
              </a:ext>
              <a:ext uri="{C183D7F6-B498-43B3-948B-1728B52AA6E4}">
                <adec:decorative xmlns:adec="http://schemas.microsoft.com/office/drawing/2017/decorative" val="1"/>
              </a:ext>
            </a:extLst>
          </p:cNvPr>
          <p:cNvCxnSpPr>
            <a:cxnSpLocks/>
          </p:cNvCxnSpPr>
          <p:nvPr/>
        </p:nvCxnSpPr>
        <p:spPr>
          <a:xfrm flipH="1" flipV="1">
            <a:off x="8717335" y="4921711"/>
            <a:ext cx="1" cy="48789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AC1664B-1D2E-4CB1-B733-04DF71D85E98}"/>
              </a:ext>
              <a:ext uri="{C183D7F6-B498-43B3-948B-1728B52AA6E4}">
                <adec:decorative xmlns:adec="http://schemas.microsoft.com/office/drawing/2017/decorative" val="1"/>
              </a:ext>
            </a:extLst>
          </p:cNvPr>
          <p:cNvCxnSpPr>
            <a:cxnSpLocks/>
          </p:cNvCxnSpPr>
          <p:nvPr/>
        </p:nvCxnSpPr>
        <p:spPr>
          <a:xfrm flipV="1">
            <a:off x="8634568" y="1946254"/>
            <a:ext cx="0" cy="53093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ED86174-C598-4D6B-B0DC-A23B185CF9DB}"/>
              </a:ext>
            </a:extLst>
          </p:cNvPr>
          <p:cNvSpPr>
            <a:spLocks noGrp="1"/>
          </p:cNvSpPr>
          <p:nvPr>
            <p:ph type="title" idx="4294967295"/>
          </p:nvPr>
        </p:nvSpPr>
        <p:spPr>
          <a:xfrm>
            <a:off x="268080" y="180204"/>
            <a:ext cx="11655840" cy="899665"/>
          </a:xfrm>
        </p:spPr>
        <p:txBody>
          <a:bodyPr/>
          <a:lstStyle/>
          <a:p>
            <a:r>
              <a:rPr lang="en-US" sz="3200" dirty="0"/>
              <a:t>Your customer P&amp;L will also improve, it will just take longer to report achieved savings due to old server depreciation</a:t>
            </a:r>
          </a:p>
        </p:txBody>
      </p:sp>
    </p:spTree>
    <p:extLst>
      <p:ext uri="{BB962C8B-B14F-4D97-AF65-F5344CB8AC3E}">
        <p14:creationId xmlns:p14="http://schemas.microsoft.com/office/powerpoint/2010/main" val="3940342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C753F-8A44-440C-9093-3DB236FDF442}"/>
              </a:ext>
              <a:ext uri="{C183D7F6-B498-43B3-948B-1728B52AA6E4}">
                <adec:decorative xmlns:adec="http://schemas.microsoft.com/office/drawing/2017/decorative" val="1"/>
              </a:ext>
            </a:extLst>
          </p:cNvPr>
          <p:cNvSpPr/>
          <p:nvPr/>
        </p:nvSpPr>
        <p:spPr bwMode="auto">
          <a:xfrm>
            <a:off x="144555" y="1169186"/>
            <a:ext cx="11940764" cy="1943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7737A04-132E-4D5F-970F-97EDF9FB2DDB}"/>
              </a:ext>
            </a:extLst>
          </p:cNvPr>
          <p:cNvSpPr>
            <a:spLocks noGrp="1"/>
          </p:cNvSpPr>
          <p:nvPr>
            <p:ph type="title"/>
          </p:nvPr>
        </p:nvSpPr>
        <p:spPr>
          <a:xfrm>
            <a:off x="144556" y="87221"/>
            <a:ext cx="11655840" cy="899665"/>
          </a:xfrm>
        </p:spPr>
        <p:txBody>
          <a:bodyPr/>
          <a:lstStyle/>
          <a:p>
            <a:r>
              <a:rPr lang="en-US" sz="3200"/>
              <a:t>What to expect</a:t>
            </a:r>
          </a:p>
        </p:txBody>
      </p:sp>
      <p:sp>
        <p:nvSpPr>
          <p:cNvPr id="3" name="Content Placeholder 2">
            <a:extLst>
              <a:ext uri="{FF2B5EF4-FFF2-40B4-BE49-F238E27FC236}">
                <a16:creationId xmlns:a16="http://schemas.microsoft.com/office/drawing/2014/main" id="{DF4C35BB-6D15-456F-BD38-DBD76774C3E7}"/>
              </a:ext>
            </a:extLst>
          </p:cNvPr>
          <p:cNvSpPr>
            <a:spLocks noGrp="1"/>
          </p:cNvSpPr>
          <p:nvPr>
            <p:ph idx="1"/>
          </p:nvPr>
        </p:nvSpPr>
        <p:spPr>
          <a:xfrm>
            <a:off x="106680" y="1169186"/>
            <a:ext cx="12085320" cy="4949047"/>
          </a:xfrm>
        </p:spPr>
        <p:txBody>
          <a:bodyPr/>
          <a:lstStyle/>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0" indent="0" defTabSz="711200">
              <a:spcBef>
                <a:spcPct val="0"/>
              </a:spcBef>
              <a:buNone/>
              <a:defRPr/>
            </a:pPr>
            <a:r>
              <a:rPr lang="en-US" sz="1800" kern="0">
                <a:latin typeface="Segoe UI Semibold" panose="020B0702040204020203" pitchFamily="34" charset="0"/>
                <a:cs typeface="Segoe UI Semibold" panose="020B0702040204020203" pitchFamily="34" charset="0"/>
              </a:rPr>
              <a:t>An introduction to financial topics to help you initiate conversations with the customer’s Chief Information Officer (CIO) and Chief Financial Officer (CFO) related to the economic benefits of a cloud transformation.</a:t>
            </a:r>
          </a:p>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0" indent="0" defTabSz="711200">
              <a:spcBef>
                <a:spcPct val="0"/>
              </a:spcBef>
              <a:buNone/>
              <a:defRPr/>
            </a:pPr>
            <a:r>
              <a:rPr lang="en-US" sz="1800" kern="0">
                <a:latin typeface="Segoe UI Semibold" panose="020B0702040204020203" pitchFamily="34" charset="0"/>
                <a:cs typeface="Segoe UI Semibold" panose="020B0702040204020203" pitchFamily="34" charset="0"/>
              </a:rPr>
              <a:t>This will help you articulate value in the customer’s context, guiding your customer to understand how Azure can have a positive impact on their financial position. </a:t>
            </a:r>
          </a:p>
          <a:p>
            <a:pPr marL="0" indent="0" defTabSz="711200">
              <a:spcBef>
                <a:spcPct val="0"/>
              </a:spcBef>
              <a:buNone/>
              <a:defRPr/>
            </a:pPr>
            <a:endParaRPr lang="en-US" sz="2000" kern="0">
              <a:latin typeface="Segoe UI Semibold" panose="020B0702040204020203" pitchFamily="34" charset="0"/>
              <a:cs typeface="Segoe UI Semibold" panose="020B0702040204020203" pitchFamily="34" charset="0"/>
            </a:endParaRPr>
          </a:p>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0" indent="0" defTabSz="711200">
              <a:spcBef>
                <a:spcPct val="0"/>
              </a:spcBef>
              <a:buNone/>
              <a:defRPr/>
            </a:pPr>
            <a:r>
              <a:rPr lang="en-US" sz="1800" kern="0">
                <a:latin typeface="Segoe UI Semibold" panose="020B0702040204020203" pitchFamily="34" charset="0"/>
                <a:cs typeface="Segoe UI Semibold" panose="020B0702040204020203" pitchFamily="34" charset="0"/>
              </a:rPr>
              <a:t>After this session, you will be able to:</a:t>
            </a:r>
          </a:p>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285750" indent="-285750" defTabSz="711200">
              <a:spcBef>
                <a:spcPct val="0"/>
              </a:spcBef>
              <a:buFont typeface="Arial" panose="020B0604020202020204" pitchFamily="34" charset="0"/>
              <a:buChar char="•"/>
              <a:defRPr/>
            </a:pPr>
            <a:r>
              <a:rPr lang="en-US" sz="1800" kern="0">
                <a:latin typeface="Segoe UI Semibold" panose="020B0702040204020203" pitchFamily="34" charset="0"/>
                <a:cs typeface="Segoe UI Semibold" panose="020B0702040204020203" pitchFamily="34" charset="0"/>
              </a:rPr>
              <a:t>Recognize common finance vocabulary terms </a:t>
            </a:r>
          </a:p>
          <a:p>
            <a:pPr marL="285750" indent="-285750" defTabSz="711200">
              <a:spcBef>
                <a:spcPct val="0"/>
              </a:spcBef>
              <a:buFont typeface="Arial" panose="020B0604020202020204" pitchFamily="34" charset="0"/>
              <a:buChar char="•"/>
              <a:defRPr/>
            </a:pPr>
            <a:endParaRPr lang="en-US" sz="1800" kern="0">
              <a:latin typeface="Segoe UI Semibold" panose="020B0702040204020203" pitchFamily="34" charset="0"/>
              <a:cs typeface="Segoe UI Semibold" panose="020B0702040204020203" pitchFamily="34" charset="0"/>
            </a:endParaRPr>
          </a:p>
          <a:p>
            <a:pPr marL="285750" indent="-285750" defTabSz="711200">
              <a:spcBef>
                <a:spcPct val="0"/>
              </a:spcBef>
              <a:buFont typeface="Arial" panose="020B0604020202020204" pitchFamily="34" charset="0"/>
              <a:buChar char="•"/>
              <a:defRPr/>
            </a:pPr>
            <a:r>
              <a:rPr lang="en-US" sz="1800" kern="0">
                <a:latin typeface="Segoe UI Semibold" panose="020B0702040204020203" pitchFamily="34" charset="0"/>
                <a:cs typeface="Segoe UI Semibold" panose="020B0702040204020203" pitchFamily="34" charset="0"/>
              </a:rPr>
              <a:t>Identify value drivers a Chief Financial Officer considers when making cloud decisions</a:t>
            </a:r>
          </a:p>
          <a:p>
            <a:pPr marL="285750" indent="-285750" defTabSz="711200">
              <a:spcBef>
                <a:spcPct val="0"/>
              </a:spcBef>
              <a:buFont typeface="Arial" panose="020B0604020202020204" pitchFamily="34" charset="0"/>
              <a:buChar char="•"/>
              <a:defRPr/>
            </a:pPr>
            <a:endParaRPr lang="en-US" sz="1800" kern="0">
              <a:latin typeface="Segoe UI Semibold" panose="020B0702040204020203" pitchFamily="34" charset="0"/>
              <a:cs typeface="Segoe UI Semibold" panose="020B0702040204020203" pitchFamily="34" charset="0"/>
            </a:endParaRPr>
          </a:p>
          <a:p>
            <a:pPr marL="285750" indent="-285750" defTabSz="711200">
              <a:spcBef>
                <a:spcPct val="0"/>
              </a:spcBef>
              <a:buFont typeface="Arial" panose="020B0604020202020204" pitchFamily="34" charset="0"/>
              <a:buChar char="•"/>
              <a:defRPr/>
            </a:pPr>
            <a:r>
              <a:rPr lang="en-US" sz="1800" kern="0">
                <a:latin typeface="Segoe UI Semibold" panose="020B0702040204020203" pitchFamily="34" charset="0"/>
                <a:cs typeface="Segoe UI Semibold" panose="020B0702040204020203" pitchFamily="34" charset="0"/>
              </a:rPr>
              <a:t>Describe the financial benefits, cost savings benefits, agility and business impact of the cloud</a:t>
            </a:r>
          </a:p>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285750" indent="-285750" defTabSz="711200">
              <a:spcBef>
                <a:spcPct val="0"/>
              </a:spcBef>
              <a:buFont typeface="Arial" panose="020B0604020202020204" pitchFamily="34" charset="0"/>
              <a:buChar char="•"/>
              <a:defRPr/>
            </a:pPr>
            <a:r>
              <a:rPr lang="en-US" sz="1800" kern="0">
                <a:latin typeface="Segoe UI Semibold" panose="020B0702040204020203" pitchFamily="34" charset="0"/>
                <a:cs typeface="Segoe UI Semibold" panose="020B0702040204020203" pitchFamily="34" charset="0"/>
              </a:rPr>
              <a:t>Articulate the economic value of an Azure cloud transformation in financial terms</a:t>
            </a:r>
          </a:p>
          <a:p>
            <a:pPr marL="0" indent="0" defTabSz="711200">
              <a:spcBef>
                <a:spcPct val="0"/>
              </a:spcBef>
              <a:buNone/>
              <a:defRPr/>
            </a:pPr>
            <a:endParaRPr lang="en-US" sz="1800" kern="0">
              <a:latin typeface="Segoe UI Semibold" panose="020B0702040204020203" pitchFamily="34" charset="0"/>
              <a:cs typeface="Segoe UI Semibold" panose="020B0702040204020203" pitchFamily="34" charset="0"/>
            </a:endParaRPr>
          </a:p>
          <a:p>
            <a:pPr marL="285750" indent="-285750" defTabSz="711200">
              <a:spcBef>
                <a:spcPct val="0"/>
              </a:spcBef>
              <a:buFont typeface="Arial" panose="020B0604020202020204" pitchFamily="34" charset="0"/>
              <a:buChar char="•"/>
              <a:defRPr/>
            </a:pPr>
            <a:r>
              <a:rPr lang="en-US" sz="1800" kern="0">
                <a:latin typeface="Segoe UI Semibold" panose="020B0702040204020203" pitchFamily="34" charset="0"/>
                <a:cs typeface="Segoe UI Semibold" panose="020B0702040204020203" pitchFamily="34" charset="0"/>
              </a:rPr>
              <a:t>Identify tactics and resources to engage your customers in financial conversations</a:t>
            </a:r>
          </a:p>
        </p:txBody>
      </p:sp>
    </p:spTree>
    <p:extLst>
      <p:ext uri="{BB962C8B-B14F-4D97-AF65-F5344CB8AC3E}">
        <p14:creationId xmlns:p14="http://schemas.microsoft.com/office/powerpoint/2010/main" val="548374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descr="Icon image of a globe">
            <a:extLst>
              <a:ext uri="{FF2B5EF4-FFF2-40B4-BE49-F238E27FC236}">
                <a16:creationId xmlns:a16="http://schemas.microsoft.com/office/drawing/2014/main" id="{B03BCF6A-B9C7-468E-BCD7-A3A50BAF36C0}"/>
              </a:ext>
            </a:extLst>
          </p:cNvPr>
          <p:cNvSpPr>
            <a:spLocks noChangeAspect="1"/>
          </p:cNvSpPr>
          <p:nvPr/>
        </p:nvSpPr>
        <p:spPr bwMode="auto">
          <a:xfrm>
            <a:off x="1814996"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Rounded Corners 47" descr="Icon image of a speedometer">
            <a:extLst>
              <a:ext uri="{FF2B5EF4-FFF2-40B4-BE49-F238E27FC236}">
                <a16:creationId xmlns:a16="http://schemas.microsoft.com/office/drawing/2014/main" id="{CE9365FD-C3CF-4B3F-8707-9629FC48E347}"/>
              </a:ext>
            </a:extLst>
          </p:cNvPr>
          <p:cNvSpPr>
            <a:spLocks noChangeAspect="1"/>
          </p:cNvSpPr>
          <p:nvPr/>
        </p:nvSpPr>
        <p:spPr bwMode="auto">
          <a:xfrm>
            <a:off x="5410481"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Rounded Corners 48" descr="Icon image of connecting gears">
            <a:extLst>
              <a:ext uri="{FF2B5EF4-FFF2-40B4-BE49-F238E27FC236}">
                <a16:creationId xmlns:a16="http://schemas.microsoft.com/office/drawing/2014/main" id="{0419F772-E15A-466E-AF22-83AF41A8A33C}"/>
              </a:ext>
            </a:extLst>
          </p:cNvPr>
          <p:cNvSpPr>
            <a:spLocks noChangeAspect="1"/>
          </p:cNvSpPr>
          <p:nvPr/>
        </p:nvSpPr>
        <p:spPr bwMode="auto">
          <a:xfrm>
            <a:off x="9232958" y="1583493"/>
            <a:ext cx="1075710" cy="1075710"/>
          </a:xfrm>
          <a:prstGeom prst="roundRect">
            <a:avLst>
              <a:gd name="adj" fmla="val 5000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5CB24BE3-B659-4BF9-AB7E-76621D48C405}"/>
              </a:ext>
            </a:extLst>
          </p:cNvPr>
          <p:cNvSpPr>
            <a:spLocks noGrp="1"/>
          </p:cNvSpPr>
          <p:nvPr>
            <p:ph type="title"/>
          </p:nvPr>
        </p:nvSpPr>
        <p:spPr/>
        <p:txBody>
          <a:bodyPr/>
          <a:lstStyle/>
          <a:p>
            <a:r>
              <a:rPr lang="en-US" sz="3200">
                <a:latin typeface="Segoe UI Semibold (headings)"/>
              </a:rPr>
              <a:t>Benefits of a cloud transformation</a:t>
            </a:r>
          </a:p>
        </p:txBody>
      </p:sp>
      <p:sp>
        <p:nvSpPr>
          <p:cNvPr id="11" name="TextBox 10"/>
          <p:cNvSpPr txBox="1"/>
          <p:nvPr/>
        </p:nvSpPr>
        <p:spPr>
          <a:xfrm>
            <a:off x="776609" y="2791228"/>
            <a:ext cx="3157870" cy="627781"/>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Economic benefits</a:t>
            </a:r>
          </a:p>
        </p:txBody>
      </p:sp>
      <p:sp>
        <p:nvSpPr>
          <p:cNvPr id="13" name="TextBox 12"/>
          <p:cNvSpPr txBox="1"/>
          <p:nvPr/>
        </p:nvSpPr>
        <p:spPr>
          <a:xfrm>
            <a:off x="8036845" y="2644924"/>
            <a:ext cx="3528265" cy="960180"/>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IT &amp; Business transformation</a:t>
            </a:r>
          </a:p>
        </p:txBody>
      </p:sp>
      <p:sp>
        <p:nvSpPr>
          <p:cNvPr id="12" name="TextBox 11"/>
          <p:cNvSpPr txBox="1"/>
          <p:nvPr/>
        </p:nvSpPr>
        <p:spPr>
          <a:xfrm>
            <a:off x="3945058" y="2791228"/>
            <a:ext cx="4091788" cy="627781"/>
          </a:xfrm>
          <a:prstGeom prst="rect">
            <a:avLst/>
          </a:prstGeom>
          <a:noFill/>
        </p:spPr>
        <p:txBody>
          <a:bodyPr wrap="square" lIns="182828" tIns="146263" rIns="182828" bIns="146263" rtlCol="0">
            <a:spAutoFit/>
          </a:bodyPr>
          <a:lstStyle/>
          <a:p>
            <a:pPr algn="ctr" defTabSz="896214">
              <a:lnSpc>
                <a:spcPct val="90000"/>
              </a:lnSpc>
              <a:defRPr/>
            </a:pPr>
            <a:r>
              <a:rPr lang="en-GB" sz="2400" kern="0">
                <a:solidFill>
                  <a:srgbClr val="1A1A1A"/>
                </a:solidFill>
                <a:latin typeface="Segoe UI Semibold" panose="020B0702040204020203" pitchFamily="34" charset="0"/>
                <a:ea typeface="MS PGothic" panose="020B0600070205080204" pitchFamily="34" charset="-128"/>
                <a:cs typeface="Segoe UI Semibold" panose="020B0702040204020203" pitchFamily="34" charset="0"/>
              </a:rPr>
              <a:t>Financial benefits</a:t>
            </a:r>
          </a:p>
        </p:txBody>
      </p:sp>
      <p:sp>
        <p:nvSpPr>
          <p:cNvPr id="27" name="globe" title="Icon of the earth">
            <a:extLst>
              <a:ext uri="{FF2B5EF4-FFF2-40B4-BE49-F238E27FC236}">
                <a16:creationId xmlns:a16="http://schemas.microsoft.com/office/drawing/2014/main" id="{4351BF21-0B2E-43EB-99AE-739F727CDA36}"/>
              </a:ext>
            </a:extLst>
          </p:cNvPr>
          <p:cNvSpPr>
            <a:spLocks noChangeAspect="1" noEditPoints="1"/>
          </p:cNvSpPr>
          <p:nvPr/>
        </p:nvSpPr>
        <p:spPr bwMode="auto">
          <a:xfrm>
            <a:off x="2084836" y="1863200"/>
            <a:ext cx="536031" cy="537855"/>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29" name="speedometer_2" title="Icon of a spedometer showing fast speed">
            <a:extLst>
              <a:ext uri="{FF2B5EF4-FFF2-40B4-BE49-F238E27FC236}">
                <a16:creationId xmlns:a16="http://schemas.microsoft.com/office/drawing/2014/main" id="{B24E2B83-B681-49E2-B394-1A68F56AE9AE}"/>
              </a:ext>
            </a:extLst>
          </p:cNvPr>
          <p:cNvSpPr>
            <a:spLocks noChangeAspect="1" noEditPoints="1"/>
          </p:cNvSpPr>
          <p:nvPr/>
        </p:nvSpPr>
        <p:spPr bwMode="auto">
          <a:xfrm>
            <a:off x="5680321" y="1864112"/>
            <a:ext cx="536031" cy="536031"/>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22225" cap="sq">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30" name="Processing_E9F5" title="Icon of two interlocked gears">
            <a:extLst>
              <a:ext uri="{FF2B5EF4-FFF2-40B4-BE49-F238E27FC236}">
                <a16:creationId xmlns:a16="http://schemas.microsoft.com/office/drawing/2014/main" id="{B1E04705-8257-4E4C-8F81-E9CED875B277}"/>
              </a:ext>
            </a:extLst>
          </p:cNvPr>
          <p:cNvSpPr>
            <a:spLocks noChangeAspect="1" noEditPoints="1"/>
          </p:cNvSpPr>
          <p:nvPr/>
        </p:nvSpPr>
        <p:spPr bwMode="auto">
          <a:xfrm>
            <a:off x="9502798" y="1898703"/>
            <a:ext cx="536031" cy="46684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flat">
            <a:solidFill>
              <a:srgbClr val="00206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1765">
              <a:solidFill>
                <a:srgbClr val="1A1A1A"/>
              </a:solidFill>
              <a:latin typeface="Segoe UI" panose="020B0502040204020203" pitchFamily="34" charset="0"/>
              <a:ea typeface="MS PGothic" panose="020B0600070205080204" pitchFamily="34" charset="-128"/>
            </a:endParaRPr>
          </a:p>
        </p:txBody>
      </p:sp>
      <p:sp>
        <p:nvSpPr>
          <p:cNvPr id="33" name="Content Placeholder 22">
            <a:extLst>
              <a:ext uri="{FF2B5EF4-FFF2-40B4-BE49-F238E27FC236}">
                <a16:creationId xmlns:a16="http://schemas.microsoft.com/office/drawing/2014/main" id="{F36E9F9A-BDFD-4808-B5F0-0B558E9B8A63}"/>
              </a:ext>
            </a:extLst>
          </p:cNvPr>
          <p:cNvSpPr txBox="1">
            <a:spLocks/>
          </p:cNvSpPr>
          <p:nvPr/>
        </p:nvSpPr>
        <p:spPr>
          <a:xfrm>
            <a:off x="538076" y="3737564"/>
            <a:ext cx="3702724" cy="1055674"/>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2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Elastic vs Static</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Optimized capacity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Lower sunk costs</a:t>
            </a:r>
          </a:p>
        </p:txBody>
      </p:sp>
      <p:sp>
        <p:nvSpPr>
          <p:cNvPr id="34" name="Content Placeholder 23">
            <a:extLst>
              <a:ext uri="{FF2B5EF4-FFF2-40B4-BE49-F238E27FC236}">
                <a16:creationId xmlns:a16="http://schemas.microsoft.com/office/drawing/2014/main" id="{4A5C7C27-9D0C-4315-8791-C40736CE6AA3}"/>
              </a:ext>
            </a:extLst>
          </p:cNvPr>
          <p:cNvSpPr txBox="1">
            <a:spLocks/>
          </p:cNvSpPr>
          <p:nvPr/>
        </p:nvSpPr>
        <p:spPr>
          <a:xfrm>
            <a:off x="4516975" y="3737564"/>
            <a:ext cx="3001679" cy="1957459"/>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5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Variable vs fixed cost structure</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Lower upfront investment</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Reprioritized capex</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Cost insight &amp; </a:t>
            </a:r>
            <a:b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b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decision making</a:t>
            </a:r>
          </a:p>
        </p:txBody>
      </p:sp>
      <p:sp>
        <p:nvSpPr>
          <p:cNvPr id="38" name="Content Placeholder 23">
            <a:extLst>
              <a:ext uri="{FF2B5EF4-FFF2-40B4-BE49-F238E27FC236}">
                <a16:creationId xmlns:a16="http://schemas.microsoft.com/office/drawing/2014/main" id="{AB65BC78-3B46-4328-BDB6-D16AB1EF6C55}"/>
              </a:ext>
            </a:extLst>
          </p:cNvPr>
          <p:cNvSpPr txBox="1">
            <a:spLocks/>
          </p:cNvSpPr>
          <p:nvPr/>
        </p:nvSpPr>
        <p:spPr>
          <a:xfrm>
            <a:off x="7870129" y="3743653"/>
            <a:ext cx="3861695" cy="1862048"/>
          </a:xfrm>
          <a:prstGeom prst="rect">
            <a:avLst/>
          </a:prstGeom>
        </p:spPr>
        <p:txBody>
          <a:bodyPr vert="horz" wrap="square" lIns="0" tIns="0" rIns="0" bIns="0" rtlCol="0">
            <a:spAutoFit/>
          </a:bodyPr>
          <a:lstStyle>
            <a:defPPr>
              <a:defRPr lang="en-US"/>
            </a:defPPr>
            <a:lvl1pPr marR="0" indent="0" algn="ctr" defTabSz="932694" fontAlgn="auto">
              <a:lnSpc>
                <a:spcPct val="90000"/>
              </a:lnSpc>
              <a:spcBef>
                <a:spcPts val="1500"/>
              </a:spcBef>
              <a:spcAft>
                <a:spcPts val="0"/>
              </a:spcAft>
              <a:buClrTx/>
              <a:buSzPct val="90000"/>
              <a:buFont typeface="Arial" pitchFamily="34" charset="0"/>
              <a:buNone/>
              <a:tabLst/>
              <a:defRPr spc="0" baseline="0">
                <a:gradFill>
                  <a:gsLst>
                    <a:gs pos="38043">
                      <a:schemeClr val="tx1"/>
                    </a:gs>
                    <a:gs pos="29000">
                      <a:schemeClr val="tx1"/>
                    </a:gs>
                  </a:gsLst>
                  <a:lin ang="5400000" scaled="0"/>
                </a:gradFill>
                <a:latin typeface="Segoe UI" panose="020B0502040204020203" pitchFamily="34" charset="0"/>
                <a:cs typeface="Segoe UI" panose="020B0502040204020203" pitchFamily="34" charset="0"/>
              </a:defRPr>
            </a:lvl1pPr>
            <a:lvl2pPr marL="584169" marR="0" indent="-241288" defTabSz="932694" fontAlgn="auto">
              <a:lnSpc>
                <a:spcPct val="90000"/>
              </a:lnSpc>
              <a:spcBef>
                <a:spcPct val="20000"/>
              </a:spcBef>
              <a:spcAft>
                <a:spcPts val="0"/>
              </a:spcAft>
              <a:buClrTx/>
              <a:buSzPct val="90000"/>
              <a:buFont typeface="Arial" pitchFamily="34" charset="0"/>
              <a:buChar char="•"/>
              <a:tabLst/>
              <a:defRPr sz="2800" spc="0" baseline="0">
                <a:gradFill>
                  <a:gsLst>
                    <a:gs pos="1250">
                      <a:schemeClr val="tx1"/>
                    </a:gs>
                    <a:gs pos="100000">
                      <a:schemeClr val="tx1"/>
                    </a:gs>
                  </a:gsLst>
                  <a:lin ang="5400000" scaled="0"/>
                </a:gradFill>
                <a:latin typeface="+mj-lt"/>
                <a:cs typeface="Segoe UI" panose="020B0502040204020203" pitchFamily="34" charset="0"/>
              </a:defRPr>
            </a:lvl2pPr>
            <a:lvl3pPr marL="800059" marR="0" indent="-228589" defTabSz="932694" fontAlgn="auto">
              <a:lnSpc>
                <a:spcPct val="90000"/>
              </a:lnSpc>
              <a:spcBef>
                <a:spcPct val="20000"/>
              </a:spcBef>
              <a:spcAft>
                <a:spcPts val="0"/>
              </a:spcAft>
              <a:buClrTx/>
              <a:buSzPct val="90000"/>
              <a:buFont typeface="Arial" pitchFamily="34" charset="0"/>
              <a:buChar char="•"/>
              <a:tabLst/>
              <a:defRPr sz="2400" spc="0" baseline="0">
                <a:gradFill>
                  <a:gsLst>
                    <a:gs pos="1250">
                      <a:schemeClr val="tx1"/>
                    </a:gs>
                    <a:gs pos="100000">
                      <a:schemeClr val="tx1"/>
                    </a:gs>
                  </a:gsLst>
                  <a:lin ang="5400000" scaled="0"/>
                </a:gradFill>
                <a:latin typeface="+mj-lt"/>
                <a:cs typeface="Segoe UI" panose="020B0502040204020203" pitchFamily="34" charset="0"/>
              </a:defRPr>
            </a:lvl3pPr>
            <a:lvl4pPr marL="1028648"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4pPr>
            <a:lvl5pPr marL="1257236" marR="0" indent="-228589" defTabSz="932694" fontAlgn="auto">
              <a:lnSpc>
                <a:spcPct val="90000"/>
              </a:lnSpc>
              <a:spcBef>
                <a:spcPct val="20000"/>
              </a:spcBef>
              <a:spcAft>
                <a:spcPts val="0"/>
              </a:spcAft>
              <a:buClrTx/>
              <a:buSzPct val="90000"/>
              <a:buFont typeface="Arial" pitchFamily="34" charset="0"/>
              <a:buChar char="•"/>
              <a:tabLst/>
              <a:defRPr sz="2201" spc="0" baseline="0">
                <a:gradFill>
                  <a:gsLst>
                    <a:gs pos="1250">
                      <a:schemeClr val="tx1"/>
                    </a:gs>
                    <a:gs pos="100000">
                      <a:schemeClr val="tx1"/>
                    </a:gs>
                  </a:gsLst>
                  <a:lin ang="5400000" scaled="0"/>
                </a:gradFill>
                <a:latin typeface="+mj-lt"/>
                <a:cs typeface="Segoe UI" panose="020B0502040204020203" pitchFamily="34" charset="0"/>
              </a:defRPr>
            </a:lvl5pPr>
            <a:lvl6pPr marL="2564909" indent="-233174" defTabSz="932694">
              <a:spcBef>
                <a:spcPct val="20000"/>
              </a:spcBef>
              <a:buFont typeface="Arial" pitchFamily="34" charset="0"/>
              <a:buChar char="•"/>
              <a:defRPr sz="2000"/>
            </a:lvl6pPr>
            <a:lvl7pPr marL="3031256" indent="-233174" defTabSz="932694">
              <a:spcBef>
                <a:spcPct val="20000"/>
              </a:spcBef>
              <a:buFont typeface="Arial" pitchFamily="34" charset="0"/>
              <a:buChar char="•"/>
              <a:defRPr sz="2000"/>
            </a:lvl7pPr>
            <a:lvl8pPr marL="3497604" indent="-233174" defTabSz="932694">
              <a:spcBef>
                <a:spcPct val="20000"/>
              </a:spcBef>
              <a:buFont typeface="Arial" pitchFamily="34" charset="0"/>
              <a:buChar char="•"/>
              <a:defRPr sz="2000"/>
            </a:lvl8pPr>
            <a:lvl9pPr marL="3963951" indent="-233174" defTabSz="932694">
              <a:spcBef>
                <a:spcPct val="20000"/>
              </a:spcBef>
              <a:buFont typeface="Arial" pitchFamily="34" charset="0"/>
              <a:buChar char="•"/>
              <a:defRPr sz="2000"/>
            </a:lvl9pPr>
          </a:lstStyle>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Process efficiency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Productivity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Business flexibility</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Competitive advantage</a:t>
            </a:r>
          </a:p>
          <a:p>
            <a:pPr defTabSz="914320">
              <a:spcBef>
                <a:spcPts val="1176"/>
              </a:spcBef>
              <a:defRPr/>
            </a:pPr>
            <a:r>
              <a:rPr lang="en-US" kern="0">
                <a:gradFill>
                  <a:gsLst>
                    <a:gs pos="9836">
                      <a:srgbClr val="505050"/>
                    </a:gs>
                    <a:gs pos="21311">
                      <a:srgbClr val="505050"/>
                    </a:gs>
                  </a:gsLst>
                  <a:lin ang="5400000" scaled="1"/>
                </a:gradFill>
                <a:latin typeface="Segoe UI Semibold" panose="020B0702040204020203" pitchFamily="34" charset="0"/>
                <a:ea typeface="MS PGothic" panose="020B0600070205080204" pitchFamily="34" charset="-128"/>
                <a:cs typeface="Segoe UI Semibold" panose="020B0702040204020203" pitchFamily="34" charset="0"/>
              </a:rPr>
              <a:t>Green footprint</a:t>
            </a:r>
          </a:p>
        </p:txBody>
      </p:sp>
    </p:spTree>
    <p:extLst>
      <p:ext uri="{BB962C8B-B14F-4D97-AF65-F5344CB8AC3E}">
        <p14:creationId xmlns:p14="http://schemas.microsoft.com/office/powerpoint/2010/main" val="1494359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ppt_x"/>
                                          </p:val>
                                        </p:tav>
                                        <p:tav tm="100000">
                                          <p:val>
                                            <p:strVal val="#ppt_x"/>
                                          </p:val>
                                        </p:tav>
                                      </p:tavLst>
                                    </p:anim>
                                    <p:anim calcmode="lin" valueType="num">
                                      <p:cBhvr additive="base">
                                        <p:cTn id="8" dur="500" fill="hold"/>
                                        <p:tgtEl>
                                          <p:spTgt spid="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6EDC40-0227-4E64-B2D7-3C50621AF170}"/>
              </a:ext>
            </a:extLst>
          </p:cNvPr>
          <p:cNvSpPr>
            <a:spLocks noGrp="1"/>
          </p:cNvSpPr>
          <p:nvPr>
            <p:ph type="title"/>
          </p:nvPr>
        </p:nvSpPr>
        <p:spPr>
          <a:xfrm>
            <a:off x="269238" y="2270207"/>
            <a:ext cx="11653523" cy="1846659"/>
          </a:xfrm>
        </p:spPr>
        <p:txBody>
          <a:bodyPr/>
          <a:lstStyle/>
          <a:p>
            <a:r>
              <a:rPr lang="en-US" sz="4400" dirty="0"/>
              <a:t>Getting tactical</a:t>
            </a:r>
            <a:br>
              <a:rPr lang="en-US" sz="4400" dirty="0"/>
            </a:br>
            <a:br>
              <a:rPr lang="en-US" sz="4400" dirty="0"/>
            </a:br>
            <a:r>
              <a:rPr lang="en-US" sz="3200" dirty="0"/>
              <a:t>Engaging your customers in cloud economics conversations</a:t>
            </a:r>
            <a:endParaRPr lang="en-US" sz="4400" dirty="0"/>
          </a:p>
        </p:txBody>
      </p:sp>
    </p:spTree>
    <p:extLst>
      <p:ext uri="{BB962C8B-B14F-4D97-AF65-F5344CB8AC3E}">
        <p14:creationId xmlns:p14="http://schemas.microsoft.com/office/powerpoint/2010/main" val="26158551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a:xfrm>
            <a:off x="268080" y="123019"/>
            <a:ext cx="11655840" cy="899665"/>
          </a:xfrm>
        </p:spPr>
        <p:txBody>
          <a:bodyPr/>
          <a:lstStyle/>
          <a:p>
            <a:r>
              <a:rPr lang="en-US" sz="3200" dirty="0"/>
              <a:t>Addressing your customer’s needs </a:t>
            </a:r>
          </a:p>
        </p:txBody>
      </p:sp>
      <p:sp>
        <p:nvSpPr>
          <p:cNvPr id="8" name="TextBox 7">
            <a:extLst>
              <a:ext uri="{FF2B5EF4-FFF2-40B4-BE49-F238E27FC236}">
                <a16:creationId xmlns:a16="http://schemas.microsoft.com/office/drawing/2014/main" id="{3F793F15-68DB-4372-AAEC-A455F7DCE234}"/>
              </a:ext>
            </a:extLst>
          </p:cNvPr>
          <p:cNvSpPr txBox="1"/>
          <p:nvPr/>
        </p:nvSpPr>
        <p:spPr>
          <a:xfrm>
            <a:off x="1274736" y="2343292"/>
            <a:ext cx="10230224" cy="400110"/>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Foundational</a:t>
            </a:r>
            <a:r>
              <a:rPr lang="en-US" sz="2000" b="1">
                <a:latin typeface="Segoe UI" panose="020B0502040204020203" pitchFamily="34" charset="0"/>
                <a:cs typeface="Segoe UI" panose="020B0502040204020203" pitchFamily="34" charset="0"/>
              </a:rPr>
              <a:t> Cloud Economics </a:t>
            </a:r>
            <a:r>
              <a:rPr lang="en-US" sz="2000">
                <a:latin typeface="Segoe UI" panose="020B0502040204020203" pitchFamily="34" charset="0"/>
                <a:cs typeface="Segoe UI" panose="020B0502040204020203" pitchFamily="34" charset="0"/>
              </a:rPr>
              <a:t>pitch</a:t>
            </a:r>
          </a:p>
        </p:txBody>
      </p:sp>
      <p:sp>
        <p:nvSpPr>
          <p:cNvPr id="10" name="TextBox 9">
            <a:extLst>
              <a:ext uri="{FF2B5EF4-FFF2-40B4-BE49-F238E27FC236}">
                <a16:creationId xmlns:a16="http://schemas.microsoft.com/office/drawing/2014/main" id="{D5D1D521-7DEA-4456-A155-0A72C3009B76}"/>
              </a:ext>
            </a:extLst>
          </p:cNvPr>
          <p:cNvSpPr txBox="1"/>
          <p:nvPr/>
        </p:nvSpPr>
        <p:spPr>
          <a:xfrm>
            <a:off x="1274736" y="2953986"/>
            <a:ext cx="10564839" cy="400110"/>
          </a:xfrm>
          <a:prstGeom prst="rect">
            <a:avLst/>
          </a:prstGeom>
          <a:noFill/>
        </p:spPr>
        <p:txBody>
          <a:bodyPr wrap="square" rtlCol="0">
            <a:spAutoFit/>
          </a:bodyPr>
          <a:lstStyle/>
          <a:p>
            <a:r>
              <a:rPr lang="en-US" sz="2000" b="1">
                <a:latin typeface="Segoe UI" panose="020B0502040204020203" pitchFamily="34" charset="0"/>
                <a:cs typeface="Segoe UI" panose="020B0502040204020203" pitchFamily="34" charset="0"/>
              </a:rPr>
              <a:t>Specialized guidance </a:t>
            </a:r>
            <a:r>
              <a:rPr lang="en-US" sz="2000">
                <a:latin typeface="Segoe UI" panose="020B0502040204020203" pitchFamily="34" charset="0"/>
                <a:cs typeface="Segoe UI" panose="020B0502040204020203" pitchFamily="34" charset="0"/>
              </a:rPr>
              <a:t>related to fundamental financial cloud concepts (i.e. CAPEX vs OPEX)</a:t>
            </a:r>
          </a:p>
        </p:txBody>
      </p:sp>
      <p:sp>
        <p:nvSpPr>
          <p:cNvPr id="12" name="TextBox 11">
            <a:extLst>
              <a:ext uri="{FF2B5EF4-FFF2-40B4-BE49-F238E27FC236}">
                <a16:creationId xmlns:a16="http://schemas.microsoft.com/office/drawing/2014/main" id="{05E52838-71AE-4B01-9ADA-B77F76F8955A}"/>
              </a:ext>
            </a:extLst>
          </p:cNvPr>
          <p:cNvSpPr txBox="1"/>
          <p:nvPr/>
        </p:nvSpPr>
        <p:spPr>
          <a:xfrm>
            <a:off x="430370" y="837732"/>
            <a:ext cx="11559576" cy="1323439"/>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Customers can mean different things by the words </a:t>
            </a:r>
            <a:r>
              <a:rPr lang="en-US" sz="2000" b="1">
                <a:latin typeface="Segoe UI" panose="020B0502040204020203" pitchFamily="34" charset="0"/>
                <a:cs typeface="Segoe UI" panose="020B0502040204020203" pitchFamily="34" charset="0"/>
              </a:rPr>
              <a:t>“business case” or “TCO” (total cost of ownership)</a:t>
            </a:r>
          </a:p>
          <a:p>
            <a:endParaRPr lang="en-US" sz="2000" b="1">
              <a:latin typeface="Segoe UI" panose="020B0502040204020203" pitchFamily="34" charset="0"/>
              <a:cs typeface="Segoe UI" panose="020B0502040204020203" pitchFamily="34" charset="0"/>
            </a:endParaRPr>
          </a:p>
          <a:p>
            <a:r>
              <a:rPr lang="en-US" sz="2000">
                <a:latin typeface="Segoe UI" panose="020B0502040204020203" pitchFamily="34" charset="0"/>
                <a:cs typeface="Segoe UI" panose="020B0502040204020203" pitchFamily="34" charset="0"/>
              </a:rPr>
              <a:t>Assess how to best serve your customer, a few options include: </a:t>
            </a:r>
          </a:p>
        </p:txBody>
      </p:sp>
      <p:sp>
        <p:nvSpPr>
          <p:cNvPr id="14" name="Oval 13">
            <a:extLst>
              <a:ext uri="{FF2B5EF4-FFF2-40B4-BE49-F238E27FC236}">
                <a16:creationId xmlns:a16="http://schemas.microsoft.com/office/drawing/2014/main" id="{53820340-7A0A-46F0-A4FD-CF170363ADFC}"/>
              </a:ext>
            </a:extLst>
          </p:cNvPr>
          <p:cNvSpPr/>
          <p:nvPr/>
        </p:nvSpPr>
        <p:spPr>
          <a:xfrm>
            <a:off x="1001196" y="2447293"/>
            <a:ext cx="211016" cy="21031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bold" panose="020B0702040204020203" pitchFamily="34" charset="0"/>
                <a:cs typeface="Segoe UI Semibold" panose="020B0702040204020203" pitchFamily="34" charset="0"/>
              </a:rPr>
              <a:t>1</a:t>
            </a:r>
          </a:p>
        </p:txBody>
      </p:sp>
      <p:sp>
        <p:nvSpPr>
          <p:cNvPr id="16" name="TextBox 15">
            <a:extLst>
              <a:ext uri="{FF2B5EF4-FFF2-40B4-BE49-F238E27FC236}">
                <a16:creationId xmlns:a16="http://schemas.microsoft.com/office/drawing/2014/main" id="{58E661D1-CBCD-45A0-AEDF-9C68DBDE7D9B}"/>
              </a:ext>
            </a:extLst>
          </p:cNvPr>
          <p:cNvSpPr txBox="1"/>
          <p:nvPr/>
        </p:nvSpPr>
        <p:spPr>
          <a:xfrm>
            <a:off x="1274736" y="3586498"/>
            <a:ext cx="8827476" cy="400110"/>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An</a:t>
            </a:r>
            <a:r>
              <a:rPr lang="en-US" sz="2000" b="1">
                <a:latin typeface="Segoe UI" panose="020B0502040204020203" pitchFamily="34" charset="0"/>
                <a:cs typeface="Segoe UI" panose="020B0502040204020203" pitchFamily="34" charset="0"/>
              </a:rPr>
              <a:t> Azure Consumption Plan</a:t>
            </a:r>
            <a:endParaRPr lang="en-US" sz="2000">
              <a:latin typeface="Segoe UI" panose="020B0502040204020203" pitchFamily="34" charset="0"/>
              <a:cs typeface="Segoe UI" panose="020B0502040204020203" pitchFamily="34" charset="0"/>
            </a:endParaRPr>
          </a:p>
        </p:txBody>
      </p:sp>
      <p:sp>
        <p:nvSpPr>
          <p:cNvPr id="18" name="Oval 17">
            <a:extLst>
              <a:ext uri="{FF2B5EF4-FFF2-40B4-BE49-F238E27FC236}">
                <a16:creationId xmlns:a16="http://schemas.microsoft.com/office/drawing/2014/main" id="{4E0A4E5D-3D7C-488E-9105-4E02AE9A1570}"/>
              </a:ext>
            </a:extLst>
          </p:cNvPr>
          <p:cNvSpPr/>
          <p:nvPr/>
        </p:nvSpPr>
        <p:spPr>
          <a:xfrm>
            <a:off x="1001195" y="3080978"/>
            <a:ext cx="210312" cy="21031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bold" panose="020B0702040204020203" pitchFamily="34" charset="0"/>
                <a:cs typeface="Segoe UI Semibold" panose="020B0702040204020203" pitchFamily="34" charset="0"/>
              </a:rPr>
              <a:t>2</a:t>
            </a:r>
          </a:p>
        </p:txBody>
      </p:sp>
      <p:sp>
        <p:nvSpPr>
          <p:cNvPr id="20" name="Oval 19">
            <a:extLst>
              <a:ext uri="{FF2B5EF4-FFF2-40B4-BE49-F238E27FC236}">
                <a16:creationId xmlns:a16="http://schemas.microsoft.com/office/drawing/2014/main" id="{503DF909-B093-40FC-ADD9-C4CF109FBADB}"/>
              </a:ext>
            </a:extLst>
          </p:cNvPr>
          <p:cNvSpPr/>
          <p:nvPr/>
        </p:nvSpPr>
        <p:spPr>
          <a:xfrm>
            <a:off x="1001196" y="3714665"/>
            <a:ext cx="211016" cy="21031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bold" panose="020B0702040204020203" pitchFamily="34" charset="0"/>
                <a:cs typeface="Segoe UI Semibold" panose="020B0702040204020203" pitchFamily="34" charset="0"/>
              </a:rPr>
              <a:t>3</a:t>
            </a:r>
          </a:p>
        </p:txBody>
      </p:sp>
      <p:sp>
        <p:nvSpPr>
          <p:cNvPr id="22" name="Oval 21">
            <a:extLst>
              <a:ext uri="{FF2B5EF4-FFF2-40B4-BE49-F238E27FC236}">
                <a16:creationId xmlns:a16="http://schemas.microsoft.com/office/drawing/2014/main" id="{0ABFDB34-7A5A-4348-BD2C-4347F83B7B7F}"/>
              </a:ext>
            </a:extLst>
          </p:cNvPr>
          <p:cNvSpPr/>
          <p:nvPr/>
        </p:nvSpPr>
        <p:spPr>
          <a:xfrm>
            <a:off x="1001196" y="4348351"/>
            <a:ext cx="211016" cy="21031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Semibold" panose="020B0702040204020203" pitchFamily="34" charset="0"/>
                <a:cs typeface="Segoe UI Semibold" panose="020B0702040204020203" pitchFamily="34" charset="0"/>
              </a:rPr>
              <a:t>4</a:t>
            </a:r>
          </a:p>
        </p:txBody>
      </p:sp>
      <p:sp>
        <p:nvSpPr>
          <p:cNvPr id="24" name="TextBox 23">
            <a:extLst>
              <a:ext uri="{FF2B5EF4-FFF2-40B4-BE49-F238E27FC236}">
                <a16:creationId xmlns:a16="http://schemas.microsoft.com/office/drawing/2014/main" id="{F7DE2173-F237-41F8-8EDB-73599D0E69B3}"/>
              </a:ext>
            </a:extLst>
          </p:cNvPr>
          <p:cNvSpPr txBox="1"/>
          <p:nvPr/>
        </p:nvSpPr>
        <p:spPr>
          <a:xfrm>
            <a:off x="1274736" y="4186103"/>
            <a:ext cx="10230223" cy="707886"/>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A</a:t>
            </a:r>
            <a:r>
              <a:rPr lang="en-US" sz="2000" b="1">
                <a:latin typeface="Segoe UI" panose="020B0502040204020203" pitchFamily="34" charset="0"/>
                <a:cs typeface="Segoe UI" panose="020B0502040204020203" pitchFamily="34" charset="0"/>
              </a:rPr>
              <a:t> Financial Comparison: </a:t>
            </a:r>
            <a:r>
              <a:rPr lang="en-US" sz="2000">
                <a:latin typeface="Segoe UI" panose="020B0502040204020203" pitchFamily="34" charset="0"/>
                <a:cs typeface="Segoe UI" panose="020B0502040204020203" pitchFamily="34" charset="0"/>
              </a:rPr>
              <a:t>Detailed financial analysis that assesses customer specific financial impact of their Azure transformation</a:t>
            </a:r>
          </a:p>
        </p:txBody>
      </p:sp>
      <p:sp>
        <p:nvSpPr>
          <p:cNvPr id="26" name="TextBox 25">
            <a:extLst>
              <a:ext uri="{FF2B5EF4-FFF2-40B4-BE49-F238E27FC236}">
                <a16:creationId xmlns:a16="http://schemas.microsoft.com/office/drawing/2014/main" id="{70F57E88-2C15-4C26-AF51-262B475EBECC}"/>
              </a:ext>
            </a:extLst>
          </p:cNvPr>
          <p:cNvSpPr txBox="1"/>
          <p:nvPr/>
        </p:nvSpPr>
        <p:spPr>
          <a:xfrm>
            <a:off x="430370" y="5285398"/>
            <a:ext cx="11559576" cy="707886"/>
          </a:xfrm>
          <a:prstGeom prst="rect">
            <a:avLst/>
          </a:prstGeom>
          <a:noFill/>
        </p:spPr>
        <p:txBody>
          <a:bodyPr wrap="square" rtlCol="0">
            <a:spAutoFit/>
          </a:bodyPr>
          <a:lstStyle/>
          <a:p>
            <a:r>
              <a:rPr lang="en-US" sz="2000">
                <a:latin typeface="Segoe UI" panose="020B0502040204020203" pitchFamily="34" charset="0"/>
                <a:cs typeface="Segoe UI" panose="020B0502040204020203" pitchFamily="34" charset="0"/>
              </a:rPr>
              <a:t>Decisions about </a:t>
            </a:r>
            <a:r>
              <a:rPr lang="en-US" sz="2000" b="1">
                <a:latin typeface="Segoe UI" panose="020B0502040204020203" pitchFamily="34" charset="0"/>
                <a:cs typeface="Segoe UI" panose="020B0502040204020203" pitchFamily="34" charset="0"/>
              </a:rPr>
              <a:t>how to address and who addresses these questions </a:t>
            </a:r>
            <a:r>
              <a:rPr lang="en-US" sz="2000">
                <a:latin typeface="Segoe UI" panose="020B0502040204020203" pitchFamily="34" charset="0"/>
                <a:cs typeface="Segoe UI" panose="020B0502040204020203" pitchFamily="34" charset="0"/>
              </a:rPr>
              <a:t>should be carefully considered and will depend upon the Microsoft relationship with the customer. </a:t>
            </a:r>
          </a:p>
        </p:txBody>
      </p:sp>
    </p:spTree>
    <p:extLst>
      <p:ext uri="{BB962C8B-B14F-4D97-AF65-F5344CB8AC3E}">
        <p14:creationId xmlns:p14="http://schemas.microsoft.com/office/powerpoint/2010/main" val="76186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Arrow Connector 35">
            <a:extLst>
              <a:ext uri="{FF2B5EF4-FFF2-40B4-BE49-F238E27FC236}">
                <a16:creationId xmlns:a16="http://schemas.microsoft.com/office/drawing/2014/main" id="{30E1213E-B61F-4B24-87E4-13826D5BDF19}"/>
              </a:ext>
              <a:ext uri="{C183D7F6-B498-43B3-948B-1728B52AA6E4}">
                <adec:decorative xmlns:adec="http://schemas.microsoft.com/office/drawing/2017/decorative" val="1"/>
              </a:ext>
            </a:extLst>
          </p:cNvPr>
          <p:cNvCxnSpPr>
            <a:cxnSpLocks/>
          </p:cNvCxnSpPr>
          <p:nvPr/>
        </p:nvCxnSpPr>
        <p:spPr>
          <a:xfrm>
            <a:off x="3269243" y="4784293"/>
            <a:ext cx="0" cy="106505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5993FC-62AB-4B7B-B560-86643EDC97E1}"/>
              </a:ext>
              <a:ext uri="{C183D7F6-B498-43B3-948B-1728B52AA6E4}">
                <adec:decorative xmlns:adec="http://schemas.microsoft.com/office/drawing/2017/decorative" val="1"/>
              </a:ext>
            </a:extLst>
          </p:cNvPr>
          <p:cNvCxnSpPr>
            <a:cxnSpLocks/>
          </p:cNvCxnSpPr>
          <p:nvPr/>
        </p:nvCxnSpPr>
        <p:spPr>
          <a:xfrm>
            <a:off x="4298464" y="4607545"/>
            <a:ext cx="3579448" cy="30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52092B1-8DCE-4F12-856B-11D8AEEF235E}"/>
              </a:ext>
            </a:extLst>
          </p:cNvPr>
          <p:cNvSpPr>
            <a:spLocks noGrp="1"/>
          </p:cNvSpPr>
          <p:nvPr>
            <p:ph type="title"/>
          </p:nvPr>
        </p:nvSpPr>
        <p:spPr/>
        <p:txBody>
          <a:bodyPr/>
          <a:lstStyle/>
          <a:p>
            <a:r>
              <a:rPr lang="en-US" sz="3200">
                <a:latin typeface="Segoe UI Semibold (headings)"/>
                <a:cs typeface="Segoe UI Semibold"/>
              </a:rPr>
              <a:t>What level of conversation is necessary? Enable deals, but avoid risk or slowing the sales cycle.</a:t>
            </a:r>
          </a:p>
        </p:txBody>
      </p:sp>
      <p:sp>
        <p:nvSpPr>
          <p:cNvPr id="8" name="TextBox 7">
            <a:extLst>
              <a:ext uri="{FF2B5EF4-FFF2-40B4-BE49-F238E27FC236}">
                <a16:creationId xmlns:a16="http://schemas.microsoft.com/office/drawing/2014/main" id="{DF6A7862-0DF0-4D43-A8F1-04F5713C273C}"/>
              </a:ext>
            </a:extLst>
          </p:cNvPr>
          <p:cNvSpPr txBox="1"/>
          <p:nvPr/>
        </p:nvSpPr>
        <p:spPr>
          <a:xfrm>
            <a:off x="257912" y="2962967"/>
            <a:ext cx="6054980" cy="369332"/>
          </a:xfrm>
          <a:prstGeom prst="rect">
            <a:avLst/>
          </a:prstGeom>
          <a:solidFill>
            <a:srgbClr val="002060"/>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Can deal progress with only a consumption plan? </a:t>
            </a:r>
            <a:endParaRPr lang="en-US" i="1">
              <a:solidFill>
                <a:schemeClr val="bg1"/>
              </a:solidFill>
              <a:latin typeface="Segoe UI Semibold" panose="020B0702040204020203" pitchFamily="34" charset="0"/>
              <a:cs typeface="Segoe UI Semibold" panose="020B0702040204020203" pitchFamily="34" charset="0"/>
            </a:endParaRPr>
          </a:p>
        </p:txBody>
      </p:sp>
      <p:sp>
        <p:nvSpPr>
          <p:cNvPr id="10" name="TextBox 9">
            <a:extLst>
              <a:ext uri="{FF2B5EF4-FFF2-40B4-BE49-F238E27FC236}">
                <a16:creationId xmlns:a16="http://schemas.microsoft.com/office/drawing/2014/main" id="{CC601F75-3C3B-47B7-962E-1AAED1996521}"/>
              </a:ext>
            </a:extLst>
          </p:cNvPr>
          <p:cNvSpPr txBox="1"/>
          <p:nvPr/>
        </p:nvSpPr>
        <p:spPr>
          <a:xfrm>
            <a:off x="7870094" y="1342171"/>
            <a:ext cx="4054986" cy="1200329"/>
          </a:xfrm>
          <a:prstGeom prst="rect">
            <a:avLst/>
          </a:prstGeom>
          <a:solidFill>
            <a:srgbClr val="0070C0"/>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Land foundational financial concepts or engage with more specialized resources to deliver finance conversation</a:t>
            </a:r>
          </a:p>
        </p:txBody>
      </p:sp>
      <p:cxnSp>
        <p:nvCxnSpPr>
          <p:cNvPr id="12" name="Straight Arrow Connector 11">
            <a:extLst>
              <a:ext uri="{FF2B5EF4-FFF2-40B4-BE49-F238E27FC236}">
                <a16:creationId xmlns:a16="http://schemas.microsoft.com/office/drawing/2014/main" id="{C8DC360E-FB2B-4759-A28C-CA5033D2E4DF}"/>
              </a:ext>
              <a:ext uri="{C183D7F6-B498-43B3-948B-1728B52AA6E4}">
                <adec:decorative xmlns:adec="http://schemas.microsoft.com/office/drawing/2017/decorative" val="1"/>
              </a:ext>
            </a:extLst>
          </p:cNvPr>
          <p:cNvCxnSpPr>
            <a:cxnSpLocks/>
          </p:cNvCxnSpPr>
          <p:nvPr/>
        </p:nvCxnSpPr>
        <p:spPr>
          <a:xfrm>
            <a:off x="4306278" y="1706461"/>
            <a:ext cx="3579448" cy="3077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DA81706-69B4-49B3-8360-5C07E9C6CFE6}"/>
              </a:ext>
            </a:extLst>
          </p:cNvPr>
          <p:cNvSpPr txBox="1"/>
          <p:nvPr/>
        </p:nvSpPr>
        <p:spPr>
          <a:xfrm>
            <a:off x="6735136" y="1421768"/>
            <a:ext cx="554892"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Yes</a:t>
            </a:r>
          </a:p>
        </p:txBody>
      </p:sp>
      <p:sp>
        <p:nvSpPr>
          <p:cNvPr id="16" name="TextBox 15">
            <a:extLst>
              <a:ext uri="{FF2B5EF4-FFF2-40B4-BE49-F238E27FC236}">
                <a16:creationId xmlns:a16="http://schemas.microsoft.com/office/drawing/2014/main" id="{6C41F694-0F1B-4380-A57D-B344A8291A2E}"/>
              </a:ext>
            </a:extLst>
          </p:cNvPr>
          <p:cNvSpPr txBox="1"/>
          <p:nvPr/>
        </p:nvSpPr>
        <p:spPr>
          <a:xfrm>
            <a:off x="257912" y="1467402"/>
            <a:ext cx="6054980" cy="646331"/>
          </a:xfrm>
          <a:prstGeom prst="rect">
            <a:avLst/>
          </a:prstGeom>
          <a:solidFill>
            <a:srgbClr val="002060"/>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Will customer be convinced by general or topical cloud economics conversation</a:t>
            </a:r>
          </a:p>
        </p:txBody>
      </p:sp>
      <p:cxnSp>
        <p:nvCxnSpPr>
          <p:cNvPr id="18" name="Straight Arrow Connector 17">
            <a:extLst>
              <a:ext uri="{FF2B5EF4-FFF2-40B4-BE49-F238E27FC236}">
                <a16:creationId xmlns:a16="http://schemas.microsoft.com/office/drawing/2014/main" id="{1473A0C7-0996-4262-BC37-FC987D423553}"/>
              </a:ext>
              <a:ext uri="{C183D7F6-B498-43B3-948B-1728B52AA6E4}">
                <adec:decorative xmlns:adec="http://schemas.microsoft.com/office/drawing/2017/decorative" val="1"/>
              </a:ext>
            </a:extLst>
          </p:cNvPr>
          <p:cNvCxnSpPr>
            <a:cxnSpLocks/>
            <a:stCxn id="8" idx="3"/>
          </p:cNvCxnSpPr>
          <p:nvPr/>
        </p:nvCxnSpPr>
        <p:spPr>
          <a:xfrm>
            <a:off x="6312892" y="3147633"/>
            <a:ext cx="1596284"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8C3457C-D8C1-415D-8FDD-54784D27179F}"/>
              </a:ext>
            </a:extLst>
          </p:cNvPr>
          <p:cNvSpPr txBox="1"/>
          <p:nvPr/>
        </p:nvSpPr>
        <p:spPr>
          <a:xfrm>
            <a:off x="6735136" y="2754483"/>
            <a:ext cx="554892"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Yes</a:t>
            </a:r>
          </a:p>
        </p:txBody>
      </p:sp>
      <p:sp>
        <p:nvSpPr>
          <p:cNvPr id="22" name="TextBox 21">
            <a:extLst>
              <a:ext uri="{FF2B5EF4-FFF2-40B4-BE49-F238E27FC236}">
                <a16:creationId xmlns:a16="http://schemas.microsoft.com/office/drawing/2014/main" id="{07B964D8-A616-4291-949B-2CA5EE0D2E06}"/>
              </a:ext>
            </a:extLst>
          </p:cNvPr>
          <p:cNvSpPr txBox="1"/>
          <p:nvPr/>
        </p:nvSpPr>
        <p:spPr>
          <a:xfrm>
            <a:off x="7909176" y="2952447"/>
            <a:ext cx="4015904" cy="646331"/>
          </a:xfrm>
          <a:prstGeom prst="rect">
            <a:avLst/>
          </a:prstGeom>
          <a:solidFill>
            <a:srgbClr val="0070C0"/>
          </a:solidFill>
          <a:ln>
            <a:noFill/>
          </a:ln>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Engage Cloud Solution Architect (CSA) or utilize tooling</a:t>
            </a:r>
          </a:p>
        </p:txBody>
      </p:sp>
      <p:cxnSp>
        <p:nvCxnSpPr>
          <p:cNvPr id="24" name="Straight Arrow Connector 23">
            <a:extLst>
              <a:ext uri="{FF2B5EF4-FFF2-40B4-BE49-F238E27FC236}">
                <a16:creationId xmlns:a16="http://schemas.microsoft.com/office/drawing/2014/main" id="{A1F5A3D6-FAF3-465A-8B06-9C6D825BCE56}"/>
              </a:ext>
              <a:ext uri="{C183D7F6-B498-43B3-948B-1728B52AA6E4}">
                <adec:decorative xmlns:adec="http://schemas.microsoft.com/office/drawing/2017/decorative" val="1"/>
              </a:ext>
            </a:extLst>
          </p:cNvPr>
          <p:cNvCxnSpPr>
            <a:cxnSpLocks/>
            <a:stCxn id="16" idx="2"/>
            <a:endCxn id="8" idx="0"/>
          </p:cNvCxnSpPr>
          <p:nvPr/>
        </p:nvCxnSpPr>
        <p:spPr>
          <a:xfrm>
            <a:off x="3285402" y="2113733"/>
            <a:ext cx="0" cy="84923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C4B5A3-2539-4CE6-BABA-298B0A2C26B8}"/>
              </a:ext>
            </a:extLst>
          </p:cNvPr>
          <p:cNvSpPr txBox="1"/>
          <p:nvPr/>
        </p:nvSpPr>
        <p:spPr>
          <a:xfrm>
            <a:off x="2503908" y="2332326"/>
            <a:ext cx="609601"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No</a:t>
            </a:r>
          </a:p>
        </p:txBody>
      </p:sp>
      <p:sp>
        <p:nvSpPr>
          <p:cNvPr id="28" name="TextBox 27">
            <a:extLst>
              <a:ext uri="{FF2B5EF4-FFF2-40B4-BE49-F238E27FC236}">
                <a16:creationId xmlns:a16="http://schemas.microsoft.com/office/drawing/2014/main" id="{0D4FBA82-7449-4367-967D-0DBD6B153CFF}"/>
              </a:ext>
            </a:extLst>
          </p:cNvPr>
          <p:cNvSpPr txBox="1"/>
          <p:nvPr/>
        </p:nvSpPr>
        <p:spPr>
          <a:xfrm>
            <a:off x="2503908" y="3779848"/>
            <a:ext cx="609601"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No</a:t>
            </a:r>
          </a:p>
        </p:txBody>
      </p:sp>
      <p:cxnSp>
        <p:nvCxnSpPr>
          <p:cNvPr id="30" name="Straight Arrow Connector 29">
            <a:extLst>
              <a:ext uri="{FF2B5EF4-FFF2-40B4-BE49-F238E27FC236}">
                <a16:creationId xmlns:a16="http://schemas.microsoft.com/office/drawing/2014/main" id="{4FFD198A-E5E8-48DF-9371-DC72A7873555}"/>
              </a:ext>
              <a:ext uri="{C183D7F6-B498-43B3-948B-1728B52AA6E4}">
                <adec:decorative xmlns:adec="http://schemas.microsoft.com/office/drawing/2017/decorative" val="1"/>
              </a:ext>
            </a:extLst>
          </p:cNvPr>
          <p:cNvCxnSpPr>
            <a:cxnSpLocks/>
            <a:stCxn id="8" idx="2"/>
            <a:endCxn id="32" idx="0"/>
          </p:cNvCxnSpPr>
          <p:nvPr/>
        </p:nvCxnSpPr>
        <p:spPr>
          <a:xfrm>
            <a:off x="3285402" y="3332299"/>
            <a:ext cx="1971" cy="103389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1259BEA7-F22D-40A1-84C4-6F404B77C974}"/>
              </a:ext>
            </a:extLst>
          </p:cNvPr>
          <p:cNvSpPr txBox="1"/>
          <p:nvPr/>
        </p:nvSpPr>
        <p:spPr>
          <a:xfrm>
            <a:off x="265728" y="4366198"/>
            <a:ext cx="6043290" cy="646331"/>
          </a:xfrm>
          <a:prstGeom prst="rect">
            <a:avLst/>
          </a:prstGeom>
          <a:solidFill>
            <a:srgbClr val="002060"/>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Is customer willing to share detailed financial or technical data?</a:t>
            </a:r>
          </a:p>
        </p:txBody>
      </p:sp>
      <p:sp>
        <p:nvSpPr>
          <p:cNvPr id="34" name="TextBox 33">
            <a:extLst>
              <a:ext uri="{FF2B5EF4-FFF2-40B4-BE49-F238E27FC236}">
                <a16:creationId xmlns:a16="http://schemas.microsoft.com/office/drawing/2014/main" id="{AECB8D28-AFA0-4F47-BBC9-59ED8A0FD12C}"/>
              </a:ext>
            </a:extLst>
          </p:cNvPr>
          <p:cNvSpPr txBox="1"/>
          <p:nvPr/>
        </p:nvSpPr>
        <p:spPr>
          <a:xfrm>
            <a:off x="2503908" y="5227370"/>
            <a:ext cx="609601"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No</a:t>
            </a:r>
          </a:p>
        </p:txBody>
      </p:sp>
      <p:sp>
        <p:nvSpPr>
          <p:cNvPr id="38" name="TextBox 37">
            <a:extLst>
              <a:ext uri="{FF2B5EF4-FFF2-40B4-BE49-F238E27FC236}">
                <a16:creationId xmlns:a16="http://schemas.microsoft.com/office/drawing/2014/main" id="{911DF632-3FCC-48C6-AADF-52ED975B7039}"/>
              </a:ext>
            </a:extLst>
          </p:cNvPr>
          <p:cNvSpPr txBox="1"/>
          <p:nvPr/>
        </p:nvSpPr>
        <p:spPr>
          <a:xfrm>
            <a:off x="261820" y="5866934"/>
            <a:ext cx="6043290" cy="923330"/>
          </a:xfrm>
          <a:prstGeom prst="rect">
            <a:avLst/>
          </a:prstGeom>
          <a:solidFill>
            <a:schemeClr val="tx1"/>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Reframe conversation, suggesting that given the </a:t>
            </a:r>
            <a:r>
              <a:rPr lang="en-US" b="1" u="sng">
                <a:solidFill>
                  <a:schemeClr val="bg1"/>
                </a:solidFill>
                <a:latin typeface="Segoe UI Semibold" panose="020B0702040204020203" pitchFamily="34" charset="0"/>
                <a:cs typeface="Segoe UI Semibold" panose="020B0702040204020203" pitchFamily="34" charset="0"/>
              </a:rPr>
              <a:t>data limitations</a:t>
            </a:r>
            <a:r>
              <a:rPr lang="en-US">
                <a:solidFill>
                  <a:schemeClr val="bg1"/>
                </a:solidFill>
                <a:latin typeface="Segoe UI Semibold" panose="020B0702040204020203" pitchFamily="34" charset="0"/>
                <a:cs typeface="Segoe UI Semibold" panose="020B0702040204020203" pitchFamily="34" charset="0"/>
              </a:rPr>
              <a:t> we provide general resources or consumption plan.</a:t>
            </a:r>
          </a:p>
        </p:txBody>
      </p:sp>
      <p:sp>
        <p:nvSpPr>
          <p:cNvPr id="42" name="TextBox 41">
            <a:extLst>
              <a:ext uri="{FF2B5EF4-FFF2-40B4-BE49-F238E27FC236}">
                <a16:creationId xmlns:a16="http://schemas.microsoft.com/office/drawing/2014/main" id="{33137B9D-1B11-4352-AFCC-73C33DBD9172}"/>
              </a:ext>
            </a:extLst>
          </p:cNvPr>
          <p:cNvSpPr txBox="1"/>
          <p:nvPr/>
        </p:nvSpPr>
        <p:spPr>
          <a:xfrm>
            <a:off x="6735136" y="4322852"/>
            <a:ext cx="554892" cy="369332"/>
          </a:xfrm>
          <a:prstGeom prst="rect">
            <a:avLst/>
          </a:prstGeom>
          <a:noFill/>
        </p:spPr>
        <p:txBody>
          <a:bodyPr wrap="square" rtlCol="0">
            <a:spAutoFit/>
          </a:bodyPr>
          <a:lstStyle/>
          <a:p>
            <a:r>
              <a:rPr lang="en-US">
                <a:latin typeface="Segoe UI Semibold" panose="020B0702040204020203" pitchFamily="34" charset="0"/>
                <a:cs typeface="Segoe UI Semibold" panose="020B0702040204020203" pitchFamily="34" charset="0"/>
              </a:rPr>
              <a:t>Yes</a:t>
            </a:r>
          </a:p>
        </p:txBody>
      </p:sp>
      <p:sp>
        <p:nvSpPr>
          <p:cNvPr id="44" name="TextBox 43">
            <a:extLst>
              <a:ext uri="{FF2B5EF4-FFF2-40B4-BE49-F238E27FC236}">
                <a16:creationId xmlns:a16="http://schemas.microsoft.com/office/drawing/2014/main" id="{53C23D15-C41B-4EB5-9ADB-23908878107F}"/>
              </a:ext>
            </a:extLst>
          </p:cNvPr>
          <p:cNvSpPr txBox="1"/>
          <p:nvPr/>
        </p:nvSpPr>
        <p:spPr>
          <a:xfrm>
            <a:off x="7863480" y="4145880"/>
            <a:ext cx="4047168" cy="923330"/>
          </a:xfrm>
          <a:prstGeom prst="rect">
            <a:avLst/>
          </a:prstGeom>
          <a:solidFill>
            <a:srgbClr val="0070C0"/>
          </a:solidFill>
        </p:spPr>
        <p:txBody>
          <a:bodyPr wrap="square" rtlCol="0">
            <a:spAutoFit/>
          </a:bodyPr>
          <a:lstStyle/>
          <a:p>
            <a:r>
              <a:rPr lang="en-US">
                <a:solidFill>
                  <a:schemeClr val="bg1"/>
                </a:solidFill>
                <a:latin typeface="Segoe UI Semibold" panose="020B0702040204020203" pitchFamily="34" charset="0"/>
                <a:cs typeface="Segoe UI Semibold" panose="020B0702040204020203" pitchFamily="34" charset="0"/>
              </a:rPr>
              <a:t>Consider developing benchmarked based analysis or more detailed financial analysis</a:t>
            </a:r>
          </a:p>
        </p:txBody>
      </p:sp>
    </p:spTree>
    <p:extLst>
      <p:ext uri="{BB962C8B-B14F-4D97-AF65-F5344CB8AC3E}">
        <p14:creationId xmlns:p14="http://schemas.microsoft.com/office/powerpoint/2010/main" val="39837891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4759-E893-419F-9383-9E07D59079AA}"/>
              </a:ext>
            </a:extLst>
          </p:cNvPr>
          <p:cNvSpPr>
            <a:spLocks noGrp="1"/>
          </p:cNvSpPr>
          <p:nvPr>
            <p:ph type="title"/>
          </p:nvPr>
        </p:nvSpPr>
        <p:spPr/>
        <p:txBody>
          <a:bodyPr/>
          <a:lstStyle/>
          <a:p>
            <a:r>
              <a:rPr lang="en-US" sz="3200">
                <a:latin typeface="Segoe UI Semibold (headings)"/>
              </a:rPr>
              <a:t>Call to action</a:t>
            </a:r>
          </a:p>
        </p:txBody>
      </p:sp>
      <p:sp>
        <p:nvSpPr>
          <p:cNvPr id="3" name="Content Placeholder 2">
            <a:extLst>
              <a:ext uri="{FF2B5EF4-FFF2-40B4-BE49-F238E27FC236}">
                <a16:creationId xmlns:a16="http://schemas.microsoft.com/office/drawing/2014/main" id="{5BD78064-D5C5-421D-A67D-85FD58484B18}"/>
              </a:ext>
            </a:extLst>
          </p:cNvPr>
          <p:cNvSpPr>
            <a:spLocks noGrp="1"/>
          </p:cNvSpPr>
          <p:nvPr>
            <p:ph type="body" sz="quarter" idx="10"/>
          </p:nvPr>
        </p:nvSpPr>
        <p:spPr>
          <a:xfrm>
            <a:off x="269303" y="1187644"/>
            <a:ext cx="11655078" cy="5478423"/>
          </a:xfrm>
        </p:spPr>
        <p:txBody>
          <a:bodyPr/>
          <a:lstStyle/>
          <a:p>
            <a:pPr marL="0" indent="0">
              <a:buNone/>
            </a:pPr>
            <a:r>
              <a:rPr lang="en-US" sz="2000" b="1" dirty="0">
                <a:latin typeface="Segoe UI" panose="020B0502040204020203" pitchFamily="34" charset="0"/>
                <a:cs typeface="Segoe UI" panose="020B0502040204020203" pitchFamily="34" charset="0"/>
              </a:rPr>
              <a:t>Select 2-3 customer opportunities</a:t>
            </a:r>
          </a:p>
          <a:p>
            <a:pPr>
              <a:buFont typeface="Wingdings" panose="05000000000000000000" pitchFamily="2" charset="2"/>
              <a:buChar char="Ø"/>
            </a:pPr>
            <a:r>
              <a:rPr lang="en-US" sz="2000" dirty="0">
                <a:latin typeface="Segoe UI" panose="020B0502040204020203" pitchFamily="34" charset="0"/>
                <a:cs typeface="Segoe UI" panose="020B0502040204020203" pitchFamily="34" charset="0"/>
              </a:rPr>
              <a:t>Go to your customer’s investor relations site</a:t>
            </a:r>
          </a:p>
          <a:p>
            <a:pPr>
              <a:buFont typeface="Wingdings" panose="05000000000000000000" pitchFamily="2" charset="2"/>
              <a:buChar char="Ø"/>
            </a:pPr>
            <a:r>
              <a:rPr lang="en-US" sz="2000" dirty="0">
                <a:latin typeface="Segoe UI" panose="020B0502040204020203" pitchFamily="34" charset="0"/>
                <a:cs typeface="Segoe UI" panose="020B0502040204020203" pitchFamily="34" charset="0"/>
              </a:rPr>
              <a:t>Locate and listen to the customer’s recent earnings calls</a:t>
            </a:r>
          </a:p>
          <a:p>
            <a:pPr marL="0" indent="0">
              <a:buNone/>
            </a:pPr>
            <a:endParaRPr lang="en-US" sz="2000"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Locate and review your customer’s recent</a:t>
            </a:r>
          </a:p>
          <a:p>
            <a:pPr lvl="1">
              <a:buFont typeface="Arial" panose="020B0604020202020204" pitchFamily="34" charset="0"/>
              <a:buChar char="•"/>
            </a:pPr>
            <a:r>
              <a:rPr lang="en-US" sz="2000" dirty="0">
                <a:latin typeface="Segoe UI" panose="020B0502040204020203" pitchFamily="34" charset="0"/>
                <a:cs typeface="Segoe UI" panose="020B0502040204020203" pitchFamily="34" charset="0"/>
              </a:rPr>
              <a:t>Balance sheet</a:t>
            </a:r>
          </a:p>
          <a:p>
            <a:pPr lvl="1">
              <a:buFont typeface="Arial" panose="020B0604020202020204" pitchFamily="34" charset="0"/>
              <a:buChar char="•"/>
            </a:pPr>
            <a:r>
              <a:rPr lang="en-US" sz="2000" dirty="0">
                <a:latin typeface="Segoe UI" panose="020B0502040204020203" pitchFamily="34" charset="0"/>
                <a:cs typeface="Segoe UI" panose="020B0502040204020203" pitchFamily="34" charset="0"/>
              </a:rPr>
              <a:t>Income statement</a:t>
            </a:r>
          </a:p>
          <a:p>
            <a:pPr lvl="1">
              <a:buFont typeface="Arial" panose="020B0604020202020204" pitchFamily="34" charset="0"/>
              <a:buChar char="•"/>
            </a:pPr>
            <a:r>
              <a:rPr lang="en-US" sz="2000" dirty="0">
                <a:latin typeface="Segoe UI" panose="020B0502040204020203" pitchFamily="34" charset="0"/>
                <a:cs typeface="Segoe UI" panose="020B0502040204020203" pitchFamily="34" charset="0"/>
              </a:rPr>
              <a:t>Cash flow statement</a:t>
            </a:r>
          </a:p>
          <a:p>
            <a:pPr marL="224096" lvl="1" indent="0">
              <a:buNone/>
            </a:pPr>
            <a:endParaRPr lang="en-US" sz="2000" b="1"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Identify what you will focus on for your customer conversations.</a:t>
            </a:r>
          </a:p>
          <a:p>
            <a:pPr lvl="1">
              <a:buFont typeface="Arial" panose="020B0604020202020204" pitchFamily="34" charset="0"/>
              <a:buChar char="•"/>
            </a:pPr>
            <a:r>
              <a:rPr lang="en-US" sz="2000" dirty="0">
                <a:latin typeface="Segoe UI" panose="020B0502040204020203" pitchFamily="34" charset="0"/>
                <a:cs typeface="Segoe UI" panose="020B0502040204020203" pitchFamily="34" charset="0"/>
              </a:rPr>
              <a:t>Consider the insights you can share, how you may customize the discussion to their scenario, and the costs savings and business agility benefits of a cloud transformation for your customer. </a:t>
            </a:r>
          </a:p>
          <a:p>
            <a:pPr marL="0" indent="0">
              <a:buNone/>
            </a:pPr>
            <a:endParaRPr lang="en-US" sz="2000" b="1" dirty="0">
              <a:latin typeface="Segoe UI" panose="020B0502040204020203" pitchFamily="34" charset="0"/>
              <a:cs typeface="Segoe UI" panose="020B0502040204020203" pitchFamily="34" charset="0"/>
            </a:endParaRPr>
          </a:p>
          <a:p>
            <a:pPr>
              <a:buFont typeface="Wingdings" panose="05000000000000000000" pitchFamily="2" charset="2"/>
              <a:buChar char="Ø"/>
            </a:pPr>
            <a:r>
              <a:rPr lang="en-US" sz="2000" b="1" dirty="0">
                <a:latin typeface="Segoe UI" panose="020B0502040204020203" pitchFamily="34" charset="0"/>
                <a:cs typeface="Segoe UI" panose="020B0502040204020203" pitchFamily="34" charset="0"/>
              </a:rPr>
              <a:t>Continue building your skills - look for related training coming soon</a:t>
            </a:r>
          </a:p>
          <a:p>
            <a:pPr marL="460375" indent="-223838">
              <a:buFont typeface="Arial" panose="020B0604020202020204" pitchFamily="34" charset="0"/>
              <a:buChar char="•"/>
            </a:pPr>
            <a:r>
              <a:rPr lang="en-US" sz="2000" dirty="0">
                <a:latin typeface="Segoe UI" panose="020B0502040204020203" pitchFamily="34" charset="0"/>
                <a:cs typeface="Segoe UI" panose="020B0502040204020203" pitchFamily="34" charset="0"/>
              </a:rPr>
              <a:t>Mastering the IT Financial Management Pitch Deck</a:t>
            </a:r>
          </a:p>
          <a:p>
            <a:pPr marL="460375" indent="-223838">
              <a:buFont typeface="Arial" panose="020B0604020202020204" pitchFamily="34" charset="0"/>
              <a:buChar char="•"/>
            </a:pPr>
            <a:r>
              <a:rPr lang="en-US" sz="2000" dirty="0">
                <a:latin typeface="Segoe UI" panose="020B0502040204020203" pitchFamily="34" charset="0"/>
                <a:cs typeface="Segoe UI" panose="020B0502040204020203" pitchFamily="34" charset="0"/>
              </a:rPr>
              <a:t>Building the Financial Model &amp; Crafting the Customer Conversation </a:t>
            </a:r>
          </a:p>
        </p:txBody>
      </p:sp>
    </p:spTree>
    <p:extLst>
      <p:ext uri="{BB962C8B-B14F-4D97-AF65-F5344CB8AC3E}">
        <p14:creationId xmlns:p14="http://schemas.microsoft.com/office/powerpoint/2010/main" val="306988417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687AD-B627-45AE-B9E1-6765913C8083}"/>
              </a:ext>
            </a:extLst>
          </p:cNvPr>
          <p:cNvSpPr>
            <a:spLocks noGrp="1"/>
          </p:cNvSpPr>
          <p:nvPr>
            <p:ph type="title"/>
          </p:nvPr>
        </p:nvSpPr>
        <p:spPr/>
        <p:txBody>
          <a:bodyPr/>
          <a:lstStyle/>
          <a:p>
            <a:r>
              <a:rPr lang="en-US" sz="3200" dirty="0">
                <a:latin typeface="Segoe UI Semibold (headings)"/>
              </a:rPr>
              <a:t>Submit a request for Cloud Economics / IT Financial Management assistance</a:t>
            </a:r>
          </a:p>
        </p:txBody>
      </p:sp>
      <p:sp>
        <p:nvSpPr>
          <p:cNvPr id="3" name="Text Placeholder 2">
            <a:extLst>
              <a:ext uri="{FF2B5EF4-FFF2-40B4-BE49-F238E27FC236}">
                <a16:creationId xmlns:a16="http://schemas.microsoft.com/office/drawing/2014/main" id="{60AFAA82-0B00-4603-8C2E-50361CBC9E73}"/>
              </a:ext>
            </a:extLst>
          </p:cNvPr>
          <p:cNvSpPr>
            <a:spLocks noGrp="1"/>
          </p:cNvSpPr>
          <p:nvPr>
            <p:ph type="body" sz="quarter" idx="10"/>
          </p:nvPr>
        </p:nvSpPr>
        <p:spPr>
          <a:xfrm>
            <a:off x="4583879" y="1499348"/>
            <a:ext cx="6807353" cy="5232202"/>
          </a:xfrm>
        </p:spPr>
        <p:txBody>
          <a:bodyPr/>
          <a:lstStyle/>
          <a:p>
            <a:pPr marL="0" indent="0">
              <a:buNone/>
            </a:pPr>
            <a:r>
              <a:rPr lang="en-US" sz="2000">
                <a:latin typeface="Segoe UI Semibold" panose="020B0702040204020203" pitchFamily="34" charset="0"/>
                <a:cs typeface="Segoe UI Semibold" panose="020B0702040204020203" pitchFamily="34" charset="0"/>
              </a:rPr>
              <a:t>Based on your customer engagement information, we’ll connect you with the optimal resources that may include:</a:t>
            </a:r>
          </a:p>
          <a:p>
            <a:pPr marL="0" indent="0">
              <a:buNone/>
            </a:pPr>
            <a:endParaRPr lang="en-US" sz="2000">
              <a:latin typeface="Segoe UI" panose="020B0502040204020203" pitchFamily="34" charset="0"/>
              <a:cs typeface="Segoe UI" panose="020B0502040204020203" pitchFamily="34" charset="0"/>
            </a:endParaRPr>
          </a:p>
          <a:p>
            <a:pPr>
              <a:buFont typeface="Wingdings" panose="05000000000000000000" pitchFamily="2" charset="2"/>
              <a:buChar char="§"/>
            </a:pPr>
            <a:r>
              <a:rPr lang="en-US" sz="2000">
                <a:latin typeface="Segoe UI Semibold" panose="020B0702040204020203" pitchFamily="34" charset="0"/>
                <a:cs typeface="Segoe UI Semibold" panose="020B0702040204020203" pitchFamily="34" charset="0"/>
              </a:rPr>
              <a:t>Global or Regional Cloud Economics / IT Financial Management Deal Clinics</a:t>
            </a:r>
          </a:p>
          <a:p>
            <a:pPr>
              <a:buFont typeface="Wingdings" panose="05000000000000000000" pitchFamily="2" charset="2"/>
              <a:buChar char="§"/>
            </a:pPr>
            <a:endParaRPr lang="en-US" sz="2000">
              <a:latin typeface="Segoe UI Semibold" panose="020B0702040204020203" pitchFamily="34" charset="0"/>
              <a:cs typeface="Segoe UI Semibold" panose="020B0702040204020203" pitchFamily="34" charset="0"/>
            </a:endParaRPr>
          </a:p>
          <a:p>
            <a:pPr>
              <a:buFont typeface="Wingdings" panose="05000000000000000000" pitchFamily="2" charset="2"/>
              <a:buChar char="§"/>
            </a:pPr>
            <a:r>
              <a:rPr lang="fr-FR" sz="2000">
                <a:latin typeface="Segoe UI Semibold" panose="020B0702040204020203" pitchFamily="34" charset="0"/>
                <a:cs typeface="Segoe UI Semibold" panose="020B0702040204020203" pitchFamily="34" charset="0"/>
              </a:rPr>
              <a:t>Finance conversation support (i.e. CAPEX vs OPEX, EBITDA, etc.)</a:t>
            </a:r>
          </a:p>
          <a:p>
            <a:pPr>
              <a:buFont typeface="Wingdings" panose="05000000000000000000" pitchFamily="2" charset="2"/>
              <a:buChar char="§"/>
            </a:pPr>
            <a:endParaRPr lang="en-US" sz="2000">
              <a:latin typeface="Segoe UI Semibold" panose="020B0702040204020203" pitchFamily="34" charset="0"/>
              <a:cs typeface="Segoe UI Semibold" panose="020B0702040204020203" pitchFamily="34" charset="0"/>
            </a:endParaRPr>
          </a:p>
          <a:p>
            <a:pPr>
              <a:buFont typeface="Wingdings" panose="05000000000000000000" pitchFamily="2" charset="2"/>
              <a:buChar char="§"/>
            </a:pPr>
            <a:r>
              <a:rPr lang="en-US" sz="2000">
                <a:latin typeface="Segoe UI Semibold" panose="020B0702040204020203" pitchFamily="34" charset="0"/>
                <a:cs typeface="Segoe UI Semibold" panose="020B0702040204020203" pitchFamily="34" charset="0"/>
              </a:rPr>
              <a:t>Rapid Modeling training &amp; resources</a:t>
            </a:r>
          </a:p>
          <a:p>
            <a:pPr>
              <a:buFont typeface="Wingdings" panose="05000000000000000000" pitchFamily="2" charset="2"/>
              <a:buChar char="§"/>
            </a:pPr>
            <a:endParaRPr lang="en-US" sz="2000">
              <a:latin typeface="Segoe UI Semibold" panose="020B0702040204020203" pitchFamily="34" charset="0"/>
              <a:cs typeface="Segoe UI Semibold" panose="020B0702040204020203" pitchFamily="34" charset="0"/>
            </a:endParaRPr>
          </a:p>
          <a:p>
            <a:pPr>
              <a:buFont typeface="Wingdings" panose="05000000000000000000" pitchFamily="2" charset="2"/>
              <a:buChar char="§"/>
            </a:pPr>
            <a:r>
              <a:rPr lang="en-US" sz="2000">
                <a:latin typeface="Segoe UI Semibold" panose="020B0702040204020203" pitchFamily="34" charset="0"/>
                <a:cs typeface="Segoe UI Semibold" panose="020B0702040204020203" pitchFamily="34" charset="0"/>
              </a:rPr>
              <a:t>Solution Assessment engagement guidance</a:t>
            </a:r>
          </a:p>
          <a:p>
            <a:pPr>
              <a:buFont typeface="Wingdings" panose="05000000000000000000" pitchFamily="2" charset="2"/>
              <a:buChar char="§"/>
            </a:pPr>
            <a:endParaRPr lang="en-US" sz="2000">
              <a:latin typeface="Segoe UI Semibold" panose="020B0702040204020203" pitchFamily="34" charset="0"/>
              <a:cs typeface="Segoe UI Semibold" panose="020B0702040204020203" pitchFamily="34" charset="0"/>
            </a:endParaRPr>
          </a:p>
          <a:p>
            <a:pPr>
              <a:buFont typeface="Wingdings" panose="05000000000000000000" pitchFamily="2" charset="2"/>
              <a:buChar char="§"/>
            </a:pPr>
            <a:r>
              <a:rPr lang="en-US" sz="2000">
                <a:latin typeface="Segoe UI Semibold" panose="020B0702040204020203" pitchFamily="34" charset="0"/>
                <a:cs typeface="Segoe UI Semibold" panose="020B0702040204020203" pitchFamily="34" charset="0"/>
              </a:rPr>
              <a:t>Complex deal and depth modeling guidance or direct engagement</a:t>
            </a:r>
          </a:p>
        </p:txBody>
      </p:sp>
      <p:pic>
        <p:nvPicPr>
          <p:cNvPr id="6" name="Picture 5" descr="Image of a Quick Response (QR) code for submission of a request to the Cloud Economics IT/Financial Management team.&#10;">
            <a:extLst>
              <a:ext uri="{FF2B5EF4-FFF2-40B4-BE49-F238E27FC236}">
                <a16:creationId xmlns:a16="http://schemas.microsoft.com/office/drawing/2014/main" id="{87CD93D1-2660-4D07-9A95-6EE0FD4872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988" y="1499348"/>
            <a:ext cx="3693458" cy="3693458"/>
          </a:xfrm>
          <a:prstGeom prst="rect">
            <a:avLst/>
          </a:prstGeom>
        </p:spPr>
      </p:pic>
      <p:sp>
        <p:nvSpPr>
          <p:cNvPr id="8" name="TextBox 7">
            <a:extLst>
              <a:ext uri="{FF2B5EF4-FFF2-40B4-BE49-F238E27FC236}">
                <a16:creationId xmlns:a16="http://schemas.microsoft.com/office/drawing/2014/main" id="{8B697E19-26E9-4301-B215-14352DCACFDA}"/>
              </a:ext>
            </a:extLst>
          </p:cNvPr>
          <p:cNvSpPr txBox="1"/>
          <p:nvPr/>
        </p:nvSpPr>
        <p:spPr>
          <a:xfrm>
            <a:off x="510988" y="5305754"/>
            <a:ext cx="3775262" cy="1458861"/>
          </a:xfrm>
          <a:prstGeom prst="rect">
            <a:avLst/>
          </a:prstGeom>
          <a:noFill/>
        </p:spPr>
        <p:txBody>
          <a:bodyPr wrap="square" lIns="182880" tIns="146304" rIns="182880" bIns="146304" rtlCol="0">
            <a:spAutoFit/>
          </a:bodyPr>
          <a:lstStyle/>
          <a:p>
            <a:pPr>
              <a:lnSpc>
                <a:spcPct val="90000"/>
              </a:lnSpc>
              <a:spcAft>
                <a:spcPts val="600"/>
              </a:spcAft>
            </a:pPr>
            <a:r>
              <a:rPr lang="en-US" sz="28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Scan via your mobile device or go to </a:t>
            </a:r>
            <a:r>
              <a:rPr lang="en-US" sz="28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hlinkClick r:id="rId4"/>
              </a:rPr>
              <a:t>https://aka.ms/ITFM</a:t>
            </a:r>
            <a:r>
              <a:rPr lang="en-US" sz="28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t>
            </a:r>
            <a:endParaRPr lang="en-US" sz="32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4696560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06EDC40-0227-4E64-B2D7-3C50621AF170}"/>
              </a:ext>
            </a:extLst>
          </p:cNvPr>
          <p:cNvSpPr>
            <a:spLocks noGrp="1"/>
          </p:cNvSpPr>
          <p:nvPr>
            <p:ph type="title"/>
          </p:nvPr>
        </p:nvSpPr>
        <p:spPr>
          <a:xfrm>
            <a:off x="1497965" y="2941422"/>
            <a:ext cx="9150986" cy="794064"/>
          </a:xfrm>
        </p:spPr>
        <p:txBody>
          <a:bodyPr/>
          <a:lstStyle/>
          <a:p>
            <a:r>
              <a:rPr lang="en-US" sz="4400"/>
              <a:t>Thank you!</a:t>
            </a:r>
          </a:p>
        </p:txBody>
      </p:sp>
    </p:spTree>
    <p:extLst>
      <p:ext uri="{BB962C8B-B14F-4D97-AF65-F5344CB8AC3E}">
        <p14:creationId xmlns:p14="http://schemas.microsoft.com/office/powerpoint/2010/main" val="10343194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61A1-D8DD-462F-9614-28F7AF7598FD}"/>
              </a:ext>
            </a:extLst>
          </p:cNvPr>
          <p:cNvSpPr>
            <a:spLocks noGrp="1"/>
          </p:cNvSpPr>
          <p:nvPr>
            <p:ph type="title"/>
          </p:nvPr>
        </p:nvSpPr>
        <p:spPr>
          <a:xfrm>
            <a:off x="1005840" y="2830932"/>
            <a:ext cx="10718802" cy="683264"/>
          </a:xfrm>
        </p:spPr>
        <p:txBody>
          <a:bodyPr/>
          <a:lstStyle/>
          <a:p>
            <a:r>
              <a:rPr lang="en-US" sz="3600"/>
              <a:t>Glossary</a:t>
            </a:r>
          </a:p>
        </p:txBody>
      </p:sp>
    </p:spTree>
    <p:extLst>
      <p:ext uri="{BB962C8B-B14F-4D97-AF65-F5344CB8AC3E}">
        <p14:creationId xmlns:p14="http://schemas.microsoft.com/office/powerpoint/2010/main" val="26198941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D4E0BA-5ED3-4DC2-860F-F46655344D4C}"/>
              </a:ext>
            </a:extLst>
          </p:cNvPr>
          <p:cNvSpPr/>
          <p:nvPr/>
        </p:nvSpPr>
        <p:spPr bwMode="auto">
          <a:xfrm>
            <a:off x="391604" y="4229949"/>
            <a:ext cx="2256790" cy="37491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Balance Sheet</a:t>
            </a:r>
          </a:p>
        </p:txBody>
      </p:sp>
      <p:sp>
        <p:nvSpPr>
          <p:cNvPr id="20" name="Rectangle 19">
            <a:extLst>
              <a:ext uri="{FF2B5EF4-FFF2-40B4-BE49-F238E27FC236}">
                <a16:creationId xmlns:a16="http://schemas.microsoft.com/office/drawing/2014/main" id="{66A7AE4E-8E1C-4F26-BCBA-BC8FD124EA97}"/>
              </a:ext>
            </a:extLst>
          </p:cNvPr>
          <p:cNvSpPr/>
          <p:nvPr/>
        </p:nvSpPr>
        <p:spPr>
          <a:xfrm>
            <a:off x="2790634" y="4194161"/>
            <a:ext cx="9151620" cy="338554"/>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The underlying assets of a business (and how those assets are financed)</a:t>
            </a:r>
          </a:p>
        </p:txBody>
      </p:sp>
      <p:sp>
        <p:nvSpPr>
          <p:cNvPr id="26" name="Rectangle 25">
            <a:extLst>
              <a:ext uri="{FF2B5EF4-FFF2-40B4-BE49-F238E27FC236}">
                <a16:creationId xmlns:a16="http://schemas.microsoft.com/office/drawing/2014/main" id="{F419D972-02BC-4480-BBC5-112BA12EF945}"/>
              </a:ext>
            </a:extLst>
          </p:cNvPr>
          <p:cNvSpPr/>
          <p:nvPr/>
        </p:nvSpPr>
        <p:spPr>
          <a:xfrm>
            <a:off x="2790634" y="2839663"/>
            <a:ext cx="9151620" cy="338554"/>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Same concept as an income statement. Economic expenses of running a business</a:t>
            </a:r>
          </a:p>
        </p:txBody>
      </p:sp>
      <p:sp>
        <p:nvSpPr>
          <p:cNvPr id="2" name="Title 1">
            <a:extLst>
              <a:ext uri="{FF2B5EF4-FFF2-40B4-BE49-F238E27FC236}">
                <a16:creationId xmlns:a16="http://schemas.microsoft.com/office/drawing/2014/main" id="{47737A04-132E-4D5F-970F-97EDF9FB2DDB}"/>
              </a:ext>
            </a:extLst>
          </p:cNvPr>
          <p:cNvSpPr>
            <a:spLocks noGrp="1"/>
          </p:cNvSpPr>
          <p:nvPr>
            <p:ph type="title"/>
          </p:nvPr>
        </p:nvSpPr>
        <p:spPr>
          <a:xfrm>
            <a:off x="286414" y="21675"/>
            <a:ext cx="11655840" cy="899665"/>
          </a:xfrm>
        </p:spPr>
        <p:txBody>
          <a:bodyPr/>
          <a:lstStyle/>
          <a:p>
            <a:r>
              <a:rPr lang="en-US" sz="3200" dirty="0"/>
              <a:t>Glossary of common terms</a:t>
            </a:r>
          </a:p>
        </p:txBody>
      </p:sp>
      <p:sp>
        <p:nvSpPr>
          <p:cNvPr id="8" name="Rectangle 7">
            <a:extLst>
              <a:ext uri="{FF2B5EF4-FFF2-40B4-BE49-F238E27FC236}">
                <a16:creationId xmlns:a16="http://schemas.microsoft.com/office/drawing/2014/main" id="{3BAB4A9B-E5B1-481D-8DEB-4CC121D92400}"/>
              </a:ext>
            </a:extLst>
          </p:cNvPr>
          <p:cNvSpPr/>
          <p:nvPr/>
        </p:nvSpPr>
        <p:spPr bwMode="auto">
          <a:xfrm>
            <a:off x="391604" y="711748"/>
            <a:ext cx="2256790" cy="365758"/>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Cloud Economics</a:t>
            </a:r>
          </a:p>
        </p:txBody>
      </p:sp>
      <p:sp>
        <p:nvSpPr>
          <p:cNvPr id="9" name="Rectangle 8">
            <a:extLst>
              <a:ext uri="{FF2B5EF4-FFF2-40B4-BE49-F238E27FC236}">
                <a16:creationId xmlns:a16="http://schemas.microsoft.com/office/drawing/2014/main" id="{DFC77336-D134-4BB1-A6CA-6461EF4E38E8}"/>
              </a:ext>
            </a:extLst>
          </p:cNvPr>
          <p:cNvSpPr/>
          <p:nvPr/>
        </p:nvSpPr>
        <p:spPr bwMode="auto">
          <a:xfrm>
            <a:off x="391604" y="2077092"/>
            <a:ext cx="2256790" cy="46766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Operating Expense (OPEX)</a:t>
            </a:r>
          </a:p>
        </p:txBody>
      </p:sp>
      <p:sp>
        <p:nvSpPr>
          <p:cNvPr id="10" name="Rectangle 9">
            <a:extLst>
              <a:ext uri="{FF2B5EF4-FFF2-40B4-BE49-F238E27FC236}">
                <a16:creationId xmlns:a16="http://schemas.microsoft.com/office/drawing/2014/main" id="{03F69412-BE3A-430E-AD4B-52AF96072AC0}"/>
              </a:ext>
            </a:extLst>
          </p:cNvPr>
          <p:cNvSpPr/>
          <p:nvPr/>
        </p:nvSpPr>
        <p:spPr bwMode="auto">
          <a:xfrm>
            <a:off x="391604" y="2830135"/>
            <a:ext cx="2256790" cy="4024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Profit and Loss (P&amp;L)</a:t>
            </a:r>
          </a:p>
        </p:txBody>
      </p:sp>
      <p:sp>
        <p:nvSpPr>
          <p:cNvPr id="11" name="Rectangle 10">
            <a:extLst>
              <a:ext uri="{FF2B5EF4-FFF2-40B4-BE49-F238E27FC236}">
                <a16:creationId xmlns:a16="http://schemas.microsoft.com/office/drawing/2014/main" id="{2193E416-1A4A-4EA2-A883-C35796BA1980}"/>
              </a:ext>
            </a:extLst>
          </p:cNvPr>
          <p:cNvSpPr/>
          <p:nvPr/>
        </p:nvSpPr>
        <p:spPr bwMode="auto">
          <a:xfrm>
            <a:off x="391604" y="3517943"/>
            <a:ext cx="2270760" cy="4266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Cash Flow Statement</a:t>
            </a:r>
          </a:p>
        </p:txBody>
      </p:sp>
      <p:sp>
        <p:nvSpPr>
          <p:cNvPr id="13" name="Rectangle 12">
            <a:extLst>
              <a:ext uri="{FF2B5EF4-FFF2-40B4-BE49-F238E27FC236}">
                <a16:creationId xmlns:a16="http://schemas.microsoft.com/office/drawing/2014/main" id="{6237B7DF-4CAB-4DE4-88C3-9526971A3A24}"/>
              </a:ext>
            </a:extLst>
          </p:cNvPr>
          <p:cNvSpPr/>
          <p:nvPr/>
        </p:nvSpPr>
        <p:spPr bwMode="auto">
          <a:xfrm>
            <a:off x="391604" y="5602258"/>
            <a:ext cx="2270760" cy="570773"/>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Double mortgage period</a:t>
            </a:r>
          </a:p>
        </p:txBody>
      </p:sp>
      <p:sp>
        <p:nvSpPr>
          <p:cNvPr id="17" name="Rectangle 16">
            <a:extLst>
              <a:ext uri="{FF2B5EF4-FFF2-40B4-BE49-F238E27FC236}">
                <a16:creationId xmlns:a16="http://schemas.microsoft.com/office/drawing/2014/main" id="{BE3F7079-FB65-4930-945E-3639A672507C}"/>
              </a:ext>
            </a:extLst>
          </p:cNvPr>
          <p:cNvSpPr/>
          <p:nvPr/>
        </p:nvSpPr>
        <p:spPr>
          <a:xfrm>
            <a:off x="2790634" y="3546589"/>
            <a:ext cx="9151620" cy="338554"/>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How much cash went out and in the door for a business</a:t>
            </a:r>
          </a:p>
        </p:txBody>
      </p:sp>
      <p:sp>
        <p:nvSpPr>
          <p:cNvPr id="18" name="Rectangle 17">
            <a:extLst>
              <a:ext uri="{FF2B5EF4-FFF2-40B4-BE49-F238E27FC236}">
                <a16:creationId xmlns:a16="http://schemas.microsoft.com/office/drawing/2014/main" id="{4D119D65-4C3D-4ED6-9C46-41E43A00379E}"/>
              </a:ext>
            </a:extLst>
          </p:cNvPr>
          <p:cNvSpPr/>
          <p:nvPr/>
        </p:nvSpPr>
        <p:spPr>
          <a:xfrm>
            <a:off x="2790634" y="4781704"/>
            <a:ext cx="9151620" cy="584775"/>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An assessment of the financial value of a business investment. Looks at cash flows, timing, and required interest hurdle rate</a:t>
            </a:r>
          </a:p>
        </p:txBody>
      </p:sp>
      <p:sp>
        <p:nvSpPr>
          <p:cNvPr id="19" name="Rectangle 18">
            <a:extLst>
              <a:ext uri="{FF2B5EF4-FFF2-40B4-BE49-F238E27FC236}">
                <a16:creationId xmlns:a16="http://schemas.microsoft.com/office/drawing/2014/main" id="{83741CC9-CECB-409C-9EA2-0AC44A50F7FC}"/>
              </a:ext>
            </a:extLst>
          </p:cNvPr>
          <p:cNvSpPr/>
          <p:nvPr/>
        </p:nvSpPr>
        <p:spPr>
          <a:xfrm>
            <a:off x="2790634" y="5564478"/>
            <a:ext cx="9151620" cy="584775"/>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Period-of-time where you have two sets of costs. In the cloud context it is when we have on-prem and cloud costs.</a:t>
            </a:r>
          </a:p>
        </p:txBody>
      </p:sp>
      <p:sp>
        <p:nvSpPr>
          <p:cNvPr id="22" name="Rectangle 21">
            <a:extLst>
              <a:ext uri="{FF2B5EF4-FFF2-40B4-BE49-F238E27FC236}">
                <a16:creationId xmlns:a16="http://schemas.microsoft.com/office/drawing/2014/main" id="{293EF8ED-2CA7-4DA5-938A-68EEA39018E2}"/>
              </a:ext>
            </a:extLst>
          </p:cNvPr>
          <p:cNvSpPr/>
          <p:nvPr/>
        </p:nvSpPr>
        <p:spPr bwMode="auto">
          <a:xfrm>
            <a:off x="391604" y="4890249"/>
            <a:ext cx="2270760" cy="4266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Net Present Value (NPV)</a:t>
            </a:r>
          </a:p>
        </p:txBody>
      </p:sp>
      <p:sp>
        <p:nvSpPr>
          <p:cNvPr id="6" name="Rectangle 5">
            <a:extLst>
              <a:ext uri="{FF2B5EF4-FFF2-40B4-BE49-F238E27FC236}">
                <a16:creationId xmlns:a16="http://schemas.microsoft.com/office/drawing/2014/main" id="{2145C3C6-649E-4328-BB16-8624579A3DDD}"/>
              </a:ext>
            </a:extLst>
          </p:cNvPr>
          <p:cNvSpPr/>
          <p:nvPr/>
        </p:nvSpPr>
        <p:spPr>
          <a:xfrm>
            <a:off x="2790634" y="1392634"/>
            <a:ext cx="9151620" cy="338554"/>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Up front investments in assets that are capitalized and put on the balance sheet</a:t>
            </a:r>
          </a:p>
        </p:txBody>
      </p:sp>
      <p:sp>
        <p:nvSpPr>
          <p:cNvPr id="24" name="Rectangle 23">
            <a:extLst>
              <a:ext uri="{FF2B5EF4-FFF2-40B4-BE49-F238E27FC236}">
                <a16:creationId xmlns:a16="http://schemas.microsoft.com/office/drawing/2014/main" id="{26D407A8-B2ED-4E8C-A35A-52000EB434D0}"/>
              </a:ext>
            </a:extLst>
          </p:cNvPr>
          <p:cNvSpPr/>
          <p:nvPr/>
        </p:nvSpPr>
        <p:spPr>
          <a:xfrm>
            <a:off x="2790634" y="2119815"/>
            <a:ext cx="9151620" cy="338554"/>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Running expenses of a business</a:t>
            </a:r>
          </a:p>
        </p:txBody>
      </p:sp>
      <p:sp>
        <p:nvSpPr>
          <p:cNvPr id="28" name="Rectangle 27">
            <a:extLst>
              <a:ext uri="{FF2B5EF4-FFF2-40B4-BE49-F238E27FC236}">
                <a16:creationId xmlns:a16="http://schemas.microsoft.com/office/drawing/2014/main" id="{08D6CD1D-7B52-4177-BEDB-A3557590A244}"/>
              </a:ext>
            </a:extLst>
          </p:cNvPr>
          <p:cNvSpPr/>
          <p:nvPr/>
        </p:nvSpPr>
        <p:spPr bwMode="auto">
          <a:xfrm>
            <a:off x="391604" y="1362889"/>
            <a:ext cx="2256790" cy="42882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Capital Expense (CAPEX)</a:t>
            </a:r>
          </a:p>
        </p:txBody>
      </p:sp>
      <p:sp>
        <p:nvSpPr>
          <p:cNvPr id="30" name="Rectangle 29">
            <a:extLst>
              <a:ext uri="{FF2B5EF4-FFF2-40B4-BE49-F238E27FC236}">
                <a16:creationId xmlns:a16="http://schemas.microsoft.com/office/drawing/2014/main" id="{B0AEE705-0509-40C4-A030-050C6F5A9334}"/>
              </a:ext>
            </a:extLst>
          </p:cNvPr>
          <p:cNvSpPr/>
          <p:nvPr/>
        </p:nvSpPr>
        <p:spPr>
          <a:xfrm>
            <a:off x="2790634" y="626016"/>
            <a:ext cx="9151620" cy="584775"/>
          </a:xfrm>
          <a:prstGeom prst="rect">
            <a:avLst/>
          </a:prstGeom>
        </p:spPr>
        <p:txBody>
          <a:bodyPr wrap="square">
            <a:spAutoFit/>
          </a:bodyPr>
          <a:lstStyle/>
          <a:p>
            <a:r>
              <a:rPr lang="en-US" sz="1600">
                <a:latin typeface="Segoe UI Semibold" panose="020B0702040204020203" pitchFamily="34" charset="0"/>
                <a:cs typeface="Segoe UI Semibold" panose="020B0702040204020203" pitchFamily="34" charset="0"/>
              </a:rPr>
              <a:t>Articulation of benefits of the cloud and changing financial situation that occurs when you undertake a digital transformation.</a:t>
            </a:r>
          </a:p>
        </p:txBody>
      </p:sp>
      <p:sp>
        <p:nvSpPr>
          <p:cNvPr id="29" name="Rectangle 28">
            <a:extLst>
              <a:ext uri="{FF2B5EF4-FFF2-40B4-BE49-F238E27FC236}">
                <a16:creationId xmlns:a16="http://schemas.microsoft.com/office/drawing/2014/main" id="{6FE66BB7-9A20-4008-9234-57275AD63097}"/>
              </a:ext>
            </a:extLst>
          </p:cNvPr>
          <p:cNvSpPr/>
          <p:nvPr/>
        </p:nvSpPr>
        <p:spPr bwMode="auto">
          <a:xfrm>
            <a:off x="377634" y="6342375"/>
            <a:ext cx="2270760" cy="42662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a:gradFill>
                  <a:gsLst>
                    <a:gs pos="0">
                      <a:srgbClr val="FFFFFF"/>
                    </a:gs>
                    <a:gs pos="100000">
                      <a:srgbClr val="FFFFFF"/>
                    </a:gs>
                  </a:gsLst>
                  <a:lin ang="5400000" scaled="0"/>
                </a:gradFill>
                <a:latin typeface="Segoe UI "/>
                <a:ea typeface="Segoe UI" pitchFamily="34" charset="0"/>
                <a:cs typeface="Segoe UI" pitchFamily="34" charset="0"/>
              </a:rPr>
              <a:t>EBITDA</a:t>
            </a:r>
          </a:p>
        </p:txBody>
      </p:sp>
      <p:sp>
        <p:nvSpPr>
          <p:cNvPr id="31" name="Rectangle 30">
            <a:extLst>
              <a:ext uri="{FF2B5EF4-FFF2-40B4-BE49-F238E27FC236}">
                <a16:creationId xmlns:a16="http://schemas.microsoft.com/office/drawing/2014/main" id="{7BF85B3A-3644-4311-A524-291A1CB8F8FA}"/>
              </a:ext>
            </a:extLst>
          </p:cNvPr>
          <p:cNvSpPr/>
          <p:nvPr/>
        </p:nvSpPr>
        <p:spPr>
          <a:xfrm>
            <a:off x="2790634" y="6263300"/>
            <a:ext cx="9732670" cy="584775"/>
          </a:xfrm>
          <a:prstGeom prst="rect">
            <a:avLst/>
          </a:prstGeom>
        </p:spPr>
        <p:txBody>
          <a:bodyPr wrap="square">
            <a:spAutoFit/>
          </a:bodyPr>
          <a:lstStyle/>
          <a:p>
            <a:r>
              <a:rPr lang="en-US" sz="1600" kern="0">
                <a:latin typeface="Segoe UI Semibold" panose="020B0702040204020203" pitchFamily="34" charset="0"/>
                <a:cs typeface="Segoe UI Semibold" panose="020B0702040204020203" pitchFamily="34" charset="0"/>
              </a:rPr>
              <a:t>An acronym for </a:t>
            </a:r>
            <a:r>
              <a:rPr lang="en-US" sz="1600" u="sng">
                <a:latin typeface="Segoe UI Semibold" panose="020B0702040204020203" pitchFamily="34" charset="0"/>
                <a:cs typeface="Segoe UI Semibold" panose="020B0702040204020203" pitchFamily="34" charset="0"/>
              </a:rPr>
              <a:t>earnings before interest, taxes, depreciation and amortization </a:t>
            </a:r>
            <a:r>
              <a:rPr lang="en-US" sz="1600">
                <a:latin typeface="Segoe UI Semibold" panose="020B0702040204020203" pitchFamily="34" charset="0"/>
                <a:cs typeface="Segoe UI Semibold" panose="020B0702040204020203" pitchFamily="34" charset="0"/>
              </a:rPr>
              <a:t>(used as a key performance indicator of the overall profitability of a business)</a:t>
            </a:r>
          </a:p>
        </p:txBody>
      </p:sp>
    </p:spTree>
    <p:extLst>
      <p:ext uri="{BB962C8B-B14F-4D97-AF65-F5344CB8AC3E}">
        <p14:creationId xmlns:p14="http://schemas.microsoft.com/office/powerpoint/2010/main" val="3298768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861A1-D8DD-462F-9614-28F7AF7598FD}"/>
              </a:ext>
            </a:extLst>
          </p:cNvPr>
          <p:cNvSpPr>
            <a:spLocks noGrp="1"/>
          </p:cNvSpPr>
          <p:nvPr>
            <p:ph type="title"/>
          </p:nvPr>
        </p:nvSpPr>
        <p:spPr>
          <a:xfrm>
            <a:off x="510814" y="2295884"/>
            <a:ext cx="10610575" cy="2511457"/>
          </a:xfrm>
        </p:spPr>
        <p:txBody>
          <a:bodyPr/>
          <a:lstStyle/>
          <a:p>
            <a:r>
              <a:rPr lang="en-US" sz="4400"/>
              <a:t>Engaging the Chief Financial Officer in a discussion about the </a:t>
            </a:r>
            <a:r>
              <a:rPr lang="en-US" sz="4400">
                <a:solidFill>
                  <a:schemeClr val="tx1"/>
                </a:solidFill>
              </a:rPr>
              <a:t>financial impact of the cloud</a:t>
            </a:r>
            <a:br>
              <a:rPr lang="en-US" sz="4400"/>
            </a:br>
            <a:endParaRPr lang="en-US" sz="3600"/>
          </a:p>
        </p:txBody>
      </p:sp>
    </p:spTree>
    <p:extLst>
      <p:ext uri="{BB962C8B-B14F-4D97-AF65-F5344CB8AC3E}">
        <p14:creationId xmlns:p14="http://schemas.microsoft.com/office/powerpoint/2010/main" val="5175517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age of a hand holding a cell phone displaying the Uber icon.&#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064096"/>
            <a:ext cx="8428650" cy="5619100"/>
          </a:xfrm>
          <a:prstGeom prst="rect">
            <a:avLst/>
          </a:prstGeom>
          <a:solidFill>
            <a:srgbClr val="002060">
              <a:alpha val="99000"/>
            </a:srgbClr>
          </a:solidFill>
        </p:spPr>
      </p:pic>
      <p:sp>
        <p:nvSpPr>
          <p:cNvPr id="2" name="TextBox 1"/>
          <p:cNvSpPr txBox="1"/>
          <p:nvPr/>
        </p:nvSpPr>
        <p:spPr>
          <a:xfrm>
            <a:off x="5836142" y="949571"/>
            <a:ext cx="6190856" cy="5896999"/>
          </a:xfrm>
          <a:prstGeom prst="rect">
            <a:avLst/>
          </a:prstGeom>
          <a:solidFill>
            <a:srgbClr val="002050"/>
          </a:solidFill>
          <a:ln>
            <a:noFill/>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What if you were to trade in your vehicles and entirely use Uber as your mode of transportation?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What concerns would you have?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How would your costs and budget management change?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What data would you need for where you’re at today versus what it looks like after the transition?</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How would you measure your success or failure? </a:t>
            </a:r>
          </a:p>
        </p:txBody>
      </p:sp>
      <p:sp>
        <p:nvSpPr>
          <p:cNvPr id="5" name="Title 4">
            <a:extLst>
              <a:ext uri="{FF2B5EF4-FFF2-40B4-BE49-F238E27FC236}">
                <a16:creationId xmlns:a16="http://schemas.microsoft.com/office/drawing/2014/main" id="{DA1A6ED4-196B-4C42-BAD6-175CB588E45B}"/>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t>The Uber example</a:t>
            </a:r>
          </a:p>
        </p:txBody>
      </p:sp>
      <p:sp>
        <p:nvSpPr>
          <p:cNvPr id="7" name="Title 1">
            <a:extLst>
              <a:ext uri="{FF2B5EF4-FFF2-40B4-BE49-F238E27FC236}">
                <a16:creationId xmlns:a16="http://schemas.microsoft.com/office/drawing/2014/main" id="{66905E26-754E-4932-9898-F1582643266C}"/>
              </a:ext>
            </a:extLst>
          </p:cNvPr>
          <p:cNvSpPr txBox="1">
            <a:spLocks/>
          </p:cNvSpPr>
          <p:nvPr/>
        </p:nvSpPr>
        <p:spPr>
          <a:xfrm>
            <a:off x="269240" y="115406"/>
            <a:ext cx="12212320" cy="1143000"/>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3000" b="0" kern="1200" cap="none" spc="-100" baseline="0" dirty="0" smtClean="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sz="3200">
                <a:latin typeface="Segoe UI Semibold (headings)"/>
                <a:cs typeface="Segoe UI Semibold"/>
              </a:rPr>
              <a:t>Reflection: Moving to Uber as your primary transport provider</a:t>
            </a:r>
          </a:p>
        </p:txBody>
      </p:sp>
    </p:spTree>
    <p:extLst>
      <p:ext uri="{BB962C8B-B14F-4D97-AF65-F5344CB8AC3E}">
        <p14:creationId xmlns:p14="http://schemas.microsoft.com/office/powerpoint/2010/main" val="4134649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49496" y="390045"/>
            <a:ext cx="10972800" cy="1143000"/>
          </a:xfrm>
        </p:spPr>
        <p:txBody>
          <a:bodyPr/>
          <a:lstStyle/>
          <a:p>
            <a:r>
              <a:rPr lang="en-US" sz="3200">
                <a:latin typeface="Segoe UI Semibold (headings)"/>
                <a:cs typeface="Segoe UI Semibold"/>
              </a:rPr>
              <a:t>Technical and financial concerns </a:t>
            </a:r>
          </a:p>
        </p:txBody>
      </p:sp>
      <p:grpSp>
        <p:nvGrpSpPr>
          <p:cNvPr id="9" name="Group 8">
            <a:extLst>
              <a:ext uri="{C183D7F6-B498-43B3-948B-1728B52AA6E4}">
                <adec:decorative xmlns:adec="http://schemas.microsoft.com/office/drawing/2017/decorative" val="1"/>
              </a:ext>
            </a:extLst>
          </p:cNvPr>
          <p:cNvGrpSpPr/>
          <p:nvPr/>
        </p:nvGrpSpPr>
        <p:grpSpPr>
          <a:xfrm>
            <a:off x="601897" y="1628211"/>
            <a:ext cx="11201400" cy="2308324"/>
            <a:chOff x="838200" y="1669308"/>
            <a:chExt cx="11201400" cy="2308324"/>
          </a:xfrm>
        </p:grpSpPr>
        <p:sp>
          <p:nvSpPr>
            <p:cNvPr id="4" name="Rectangle 3"/>
            <p:cNvSpPr/>
            <p:nvPr/>
          </p:nvSpPr>
          <p:spPr bwMode="auto">
            <a:xfrm>
              <a:off x="838200" y="1765005"/>
              <a:ext cx="1219200" cy="2121195"/>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Technical Concerns</a:t>
              </a:r>
            </a:p>
          </p:txBody>
        </p:sp>
        <p:sp>
          <p:nvSpPr>
            <p:cNvPr id="6" name="TextBox 5"/>
            <p:cNvSpPr txBox="1"/>
            <p:nvPr/>
          </p:nvSpPr>
          <p:spPr>
            <a:xfrm>
              <a:off x="2133600" y="1669308"/>
              <a:ext cx="9906000" cy="230832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Security:  </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is it safe for my family to get rides from drivers I don’t know?</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Performance:</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  will the rides really be there when I need them?  Will I get to my destinations 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Reliability:</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  what happens if Uber drivers strike and the service shuts down?</a:t>
              </a: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Edge cases:</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  what about when I need to haul spring cleaning donations to the thrift store?</a:t>
              </a: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grpSp>
        <p:nvGrpSpPr>
          <p:cNvPr id="5" name="Group 4">
            <a:extLst>
              <a:ext uri="{C183D7F6-B498-43B3-948B-1728B52AA6E4}">
                <adec:decorative xmlns:adec="http://schemas.microsoft.com/office/drawing/2017/decorative" val="1"/>
              </a:ext>
            </a:extLst>
          </p:cNvPr>
          <p:cNvGrpSpPr/>
          <p:nvPr/>
        </p:nvGrpSpPr>
        <p:grpSpPr>
          <a:xfrm>
            <a:off x="601897" y="4354422"/>
            <a:ext cx="11201400" cy="1828800"/>
            <a:chOff x="838200" y="4419600"/>
            <a:chExt cx="11201400" cy="1828800"/>
          </a:xfrm>
        </p:grpSpPr>
        <p:sp>
          <p:nvSpPr>
            <p:cNvPr id="7" name="Rectangle 6"/>
            <p:cNvSpPr/>
            <p:nvPr/>
          </p:nvSpPr>
          <p:spPr bwMode="auto">
            <a:xfrm>
              <a:off x="838200" y="4419600"/>
              <a:ext cx="1219200" cy="1828800"/>
            </a:xfrm>
            <a:prstGeom prst="rect">
              <a:avLst/>
            </a:prstGeom>
            <a:solidFill>
              <a:schemeClr val="tx2"/>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Financial Concerns</a:t>
              </a:r>
            </a:p>
          </p:txBody>
        </p:sp>
        <p:sp>
          <p:nvSpPr>
            <p:cNvPr id="8" name="TextBox 7"/>
            <p:cNvSpPr txBox="1"/>
            <p:nvPr/>
          </p:nvSpPr>
          <p:spPr>
            <a:xfrm>
              <a:off x="2133600" y="4518392"/>
              <a:ext cx="9906000"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Future state:  </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what will my annual Uber costs be?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Current state:</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  what is the spend for my car today?</a:t>
              </a: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Financial Operating Models:  </a:t>
              </a:r>
              <a:r>
                <a:rPr kumimoji="0" lang="en-US"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will switching to Uber save me money?</a:t>
              </a:r>
              <a:endParaRPr kumimoji="0" lang="en-US" b="1"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grpSp>
      <p:sp>
        <p:nvSpPr>
          <p:cNvPr id="11" name="Rectangle 10">
            <a:extLst>
              <a:ext uri="{C183D7F6-B498-43B3-948B-1728B52AA6E4}">
                <adec:decorative xmlns:adec="http://schemas.microsoft.com/office/drawing/2017/decorative" val="1"/>
              </a:ext>
            </a:extLst>
          </p:cNvPr>
          <p:cNvSpPr/>
          <p:nvPr/>
        </p:nvSpPr>
        <p:spPr bwMode="auto">
          <a:xfrm>
            <a:off x="449496" y="4126868"/>
            <a:ext cx="8922493" cy="2362200"/>
          </a:xfrm>
          <a:prstGeom prst="rect">
            <a:avLst/>
          </a:prstGeom>
          <a:noFill/>
          <a:ln w="57150" cap="flat" cmpd="sng" algn="ctr">
            <a:solidFill>
              <a:srgbClr val="FFFF00"/>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sp>
        <p:nvSpPr>
          <p:cNvPr id="12" name="TextBox 11"/>
          <p:cNvSpPr txBox="1"/>
          <p:nvPr/>
        </p:nvSpPr>
        <p:spPr>
          <a:xfrm>
            <a:off x="9524390" y="4568069"/>
            <a:ext cx="2512828"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00"/>
                </a:solidFill>
                <a:effectLst/>
                <a:uLnTx/>
                <a:uFillTx/>
                <a:latin typeface="Segoe UI Semibold" panose="020B0702040204020203" pitchFamily="34" charset="0"/>
                <a:cs typeface="Segoe UI Semibold" panose="020B0702040204020203" pitchFamily="34" charset="0"/>
              </a:rPr>
              <a:t>Let’s use data to address the customer’s financial concerns about a migration.</a:t>
            </a:r>
          </a:p>
        </p:txBody>
      </p:sp>
    </p:spTree>
    <p:extLst>
      <p:ext uri="{BB962C8B-B14F-4D97-AF65-F5344CB8AC3E}">
        <p14:creationId xmlns:p14="http://schemas.microsoft.com/office/powerpoint/2010/main" val="17471508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8F0E0C-CEFD-4B40-8544-DDFEECC7BBCC}"/>
              </a:ext>
              <a:ext uri="{C183D7F6-B498-43B3-948B-1728B52AA6E4}">
                <adec:decorative xmlns:adec="http://schemas.microsoft.com/office/drawing/2017/decorative" val="1"/>
              </a:ext>
            </a:extLst>
          </p:cNvPr>
          <p:cNvSpPr/>
          <p:nvPr/>
        </p:nvSpPr>
        <p:spPr bwMode="auto">
          <a:xfrm>
            <a:off x="20584" y="35534"/>
            <a:ext cx="12192000" cy="6858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BB710D4-9EB0-4A30-9448-998FAFCA6753}"/>
              </a:ext>
            </a:extLst>
          </p:cNvPr>
          <p:cNvSpPr>
            <a:spLocks noGrp="1"/>
          </p:cNvSpPr>
          <p:nvPr>
            <p:ph type="title"/>
          </p:nvPr>
        </p:nvSpPr>
        <p:spPr/>
        <p:txBody>
          <a:bodyPr/>
          <a:lstStyle/>
          <a:p>
            <a:r>
              <a:rPr lang="en-US" sz="3200" dirty="0">
                <a:gradFill>
                  <a:gsLst>
                    <a:gs pos="1250">
                      <a:schemeClr val="bg1"/>
                    </a:gs>
                    <a:gs pos="100000">
                      <a:schemeClr val="bg1"/>
                    </a:gs>
                  </a:gsLst>
                  <a:lin ang="5400000" scaled="0"/>
                </a:gradFill>
                <a:latin typeface="Segoe UI Semibold (headings)"/>
              </a:rPr>
              <a:t>What’s driving customers to migrate to public cloud?</a:t>
            </a:r>
          </a:p>
        </p:txBody>
      </p:sp>
      <p:sp>
        <p:nvSpPr>
          <p:cNvPr id="1033" name="TextBox 1032">
            <a:extLst>
              <a:ext uri="{FF2B5EF4-FFF2-40B4-BE49-F238E27FC236}">
                <a16:creationId xmlns:a16="http://schemas.microsoft.com/office/drawing/2014/main" id="{E5C40998-EA0B-4C63-8DE9-861990D28792}"/>
              </a:ext>
            </a:extLst>
          </p:cNvPr>
          <p:cNvSpPr txBox="1"/>
          <p:nvPr/>
        </p:nvSpPr>
        <p:spPr>
          <a:xfrm>
            <a:off x="2804588" y="2176740"/>
            <a:ext cx="2780020"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Datacenter lease </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renewal, capacity crisis (!)</a:t>
            </a:r>
          </a:p>
        </p:txBody>
      </p:sp>
      <p:sp>
        <p:nvSpPr>
          <p:cNvPr id="44" name="TextBox 43">
            <a:extLst>
              <a:ext uri="{FF2B5EF4-FFF2-40B4-BE49-F238E27FC236}">
                <a16:creationId xmlns:a16="http://schemas.microsoft.com/office/drawing/2014/main" id="{6A7F5D6B-4ECF-4110-8C37-A90E880EBE5D}"/>
              </a:ext>
            </a:extLst>
          </p:cNvPr>
          <p:cNvSpPr txBox="1"/>
          <p:nvPr/>
        </p:nvSpPr>
        <p:spPr>
          <a:xfrm>
            <a:off x="5484919" y="2208657"/>
            <a:ext cx="2780021"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Hardware/</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software refresh</a:t>
            </a:r>
          </a:p>
        </p:txBody>
      </p:sp>
      <p:sp>
        <p:nvSpPr>
          <p:cNvPr id="45" name="TextBox 44">
            <a:extLst>
              <a:ext uri="{FF2B5EF4-FFF2-40B4-BE49-F238E27FC236}">
                <a16:creationId xmlns:a16="http://schemas.microsoft.com/office/drawing/2014/main" id="{AD8DD3D6-3044-4F70-AA83-2A099B406A83}"/>
              </a:ext>
            </a:extLst>
          </p:cNvPr>
          <p:cNvSpPr txBox="1"/>
          <p:nvPr/>
        </p:nvSpPr>
        <p:spPr>
          <a:xfrm>
            <a:off x="8177479" y="2242769"/>
            <a:ext cx="3061569"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Getting solutions to market </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faster, being competitive</a:t>
            </a:r>
          </a:p>
        </p:txBody>
      </p:sp>
      <p:sp>
        <p:nvSpPr>
          <p:cNvPr id="6" name="TextBox 5">
            <a:extLst>
              <a:ext uri="{FF2B5EF4-FFF2-40B4-BE49-F238E27FC236}">
                <a16:creationId xmlns:a16="http://schemas.microsoft.com/office/drawing/2014/main" id="{8089B786-1CF8-4E85-9E74-DD32A75907C6}"/>
              </a:ext>
            </a:extLst>
          </p:cNvPr>
          <p:cNvSpPr txBox="1"/>
          <p:nvPr/>
        </p:nvSpPr>
        <p:spPr>
          <a:xfrm>
            <a:off x="321309" y="2189396"/>
            <a:ext cx="2051254" cy="6717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Triggers</a:t>
            </a:r>
          </a:p>
        </p:txBody>
      </p:sp>
      <p:sp>
        <p:nvSpPr>
          <p:cNvPr id="46" name="TextBox 45">
            <a:extLst>
              <a:ext uri="{FF2B5EF4-FFF2-40B4-BE49-F238E27FC236}">
                <a16:creationId xmlns:a16="http://schemas.microsoft.com/office/drawing/2014/main" id="{69273F74-D1DB-4328-BF9C-959FF82169E6}"/>
              </a:ext>
            </a:extLst>
          </p:cNvPr>
          <p:cNvSpPr txBox="1"/>
          <p:nvPr/>
        </p:nvSpPr>
        <p:spPr>
          <a:xfrm>
            <a:off x="3138467" y="3853326"/>
            <a:ext cx="2110847" cy="5055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Innovation/Agility </a:t>
            </a:r>
          </a:p>
        </p:txBody>
      </p:sp>
      <p:sp>
        <p:nvSpPr>
          <p:cNvPr id="47" name="TextBox 46">
            <a:extLst>
              <a:ext uri="{FF2B5EF4-FFF2-40B4-BE49-F238E27FC236}">
                <a16:creationId xmlns:a16="http://schemas.microsoft.com/office/drawing/2014/main" id="{9620088B-491C-40DD-81DC-3A3DD71701B6}"/>
              </a:ext>
            </a:extLst>
          </p:cNvPr>
          <p:cNvSpPr txBox="1"/>
          <p:nvPr/>
        </p:nvSpPr>
        <p:spPr>
          <a:xfrm>
            <a:off x="5457930" y="3853325"/>
            <a:ext cx="2834000" cy="804107"/>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Economics </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(e.g., CAPEX to OPEX)</a:t>
            </a:r>
          </a:p>
        </p:txBody>
      </p:sp>
      <p:sp>
        <p:nvSpPr>
          <p:cNvPr id="48" name="TextBox 47">
            <a:extLst>
              <a:ext uri="{FF2B5EF4-FFF2-40B4-BE49-F238E27FC236}">
                <a16:creationId xmlns:a16="http://schemas.microsoft.com/office/drawing/2014/main" id="{C305E318-B0EA-45D1-BC39-E3F88C31DBE7}"/>
              </a:ext>
            </a:extLst>
          </p:cNvPr>
          <p:cNvSpPr txBox="1"/>
          <p:nvPr/>
        </p:nvSpPr>
        <p:spPr>
          <a:xfrm>
            <a:off x="8500545" y="3853325"/>
            <a:ext cx="2415440"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Global scalability, </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reliability, security </a:t>
            </a:r>
          </a:p>
        </p:txBody>
      </p:sp>
      <p:sp>
        <p:nvSpPr>
          <p:cNvPr id="33" name="TextBox 32">
            <a:extLst>
              <a:ext uri="{FF2B5EF4-FFF2-40B4-BE49-F238E27FC236}">
                <a16:creationId xmlns:a16="http://schemas.microsoft.com/office/drawing/2014/main" id="{206C12A2-2591-4739-B289-F52FCC0BDAA8}"/>
              </a:ext>
            </a:extLst>
          </p:cNvPr>
          <p:cNvSpPr txBox="1"/>
          <p:nvPr/>
        </p:nvSpPr>
        <p:spPr>
          <a:xfrm>
            <a:off x="250388" y="3639015"/>
            <a:ext cx="2051254" cy="6717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Value</a:t>
            </a:r>
          </a:p>
        </p:txBody>
      </p:sp>
      <p:sp>
        <p:nvSpPr>
          <p:cNvPr id="49" name="TextBox 48">
            <a:extLst>
              <a:ext uri="{FF2B5EF4-FFF2-40B4-BE49-F238E27FC236}">
                <a16:creationId xmlns:a16="http://schemas.microsoft.com/office/drawing/2014/main" id="{AE0E9D51-9ED2-43E7-9F14-B3D95D9CC440}"/>
              </a:ext>
            </a:extLst>
          </p:cNvPr>
          <p:cNvSpPr txBox="1"/>
          <p:nvPr/>
        </p:nvSpPr>
        <p:spPr>
          <a:xfrm>
            <a:off x="2857573" y="5503502"/>
            <a:ext cx="2627345" cy="948762"/>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Workload and </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process guidance, e.g. CAF</a:t>
            </a:r>
          </a:p>
        </p:txBody>
      </p:sp>
      <p:sp>
        <p:nvSpPr>
          <p:cNvPr id="50" name="TextBox 49">
            <a:extLst>
              <a:ext uri="{FF2B5EF4-FFF2-40B4-BE49-F238E27FC236}">
                <a16:creationId xmlns:a16="http://schemas.microsoft.com/office/drawing/2014/main" id="{3079E6BF-D92B-4131-A903-292587442ACC}"/>
              </a:ext>
            </a:extLst>
          </p:cNvPr>
          <p:cNvSpPr txBox="1"/>
          <p:nvPr/>
        </p:nvSpPr>
        <p:spPr>
          <a:xfrm>
            <a:off x="5727456" y="5503503"/>
            <a:ext cx="2294950"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Migration tools, e.g. Azure Migrate</a:t>
            </a:r>
          </a:p>
        </p:txBody>
      </p:sp>
      <p:sp>
        <p:nvSpPr>
          <p:cNvPr id="51" name="TextBox 50">
            <a:extLst>
              <a:ext uri="{FF2B5EF4-FFF2-40B4-BE49-F238E27FC236}">
                <a16:creationId xmlns:a16="http://schemas.microsoft.com/office/drawing/2014/main" id="{296B8697-F5DA-4099-BD83-F05E4F54D8BF}"/>
              </a:ext>
            </a:extLst>
          </p:cNvPr>
          <p:cNvSpPr txBox="1"/>
          <p:nvPr/>
        </p:nvSpPr>
        <p:spPr>
          <a:xfrm>
            <a:off x="8234714" y="5503502"/>
            <a:ext cx="2947099" cy="7271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Ecosystem, programs, </a:t>
            </a:r>
            <a:b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and offers, e.g. AMP</a:t>
            </a:r>
          </a:p>
        </p:txBody>
      </p:sp>
      <p:sp>
        <p:nvSpPr>
          <p:cNvPr id="34" name="TextBox 33">
            <a:extLst>
              <a:ext uri="{FF2B5EF4-FFF2-40B4-BE49-F238E27FC236}">
                <a16:creationId xmlns:a16="http://schemas.microsoft.com/office/drawing/2014/main" id="{72D67D57-7C9E-4EE0-B3FB-A0BF19A5FC3D}"/>
              </a:ext>
            </a:extLst>
          </p:cNvPr>
          <p:cNvSpPr txBox="1"/>
          <p:nvPr/>
        </p:nvSpPr>
        <p:spPr>
          <a:xfrm>
            <a:off x="321309" y="5130106"/>
            <a:ext cx="2051254" cy="671763"/>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Enablers</a:t>
            </a:r>
          </a:p>
        </p:txBody>
      </p:sp>
      <p:sp>
        <p:nvSpPr>
          <p:cNvPr id="25" name="arrow_12" title="Icon of a circle made of a curved arrow pointing clockwise">
            <a:extLst>
              <a:ext uri="{FF2B5EF4-FFF2-40B4-BE49-F238E27FC236}">
                <a16:creationId xmlns:a16="http://schemas.microsoft.com/office/drawing/2014/main" id="{E5B5A143-C143-4B6E-830D-262F2792289C}"/>
              </a:ext>
            </a:extLst>
          </p:cNvPr>
          <p:cNvSpPr>
            <a:spLocks noChangeAspect="1" noEditPoints="1"/>
          </p:cNvSpPr>
          <p:nvPr/>
        </p:nvSpPr>
        <p:spPr bwMode="auto">
          <a:xfrm>
            <a:off x="6696166" y="1692562"/>
            <a:ext cx="357530" cy="351521"/>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5875"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26" name="Financial_E7BB" title="Icon of a chart made of vertical lines with a line tracing the top of each, turning into an arrow pointing up">
            <a:extLst>
              <a:ext uri="{FF2B5EF4-FFF2-40B4-BE49-F238E27FC236}">
                <a16:creationId xmlns:a16="http://schemas.microsoft.com/office/drawing/2014/main" id="{5F9E1BCB-FAB7-4049-BF46-2994AAC561A5}"/>
              </a:ext>
            </a:extLst>
          </p:cNvPr>
          <p:cNvSpPr>
            <a:spLocks noChangeAspect="1" noEditPoints="1"/>
          </p:cNvSpPr>
          <p:nvPr/>
        </p:nvSpPr>
        <p:spPr bwMode="auto">
          <a:xfrm>
            <a:off x="9511230" y="1692562"/>
            <a:ext cx="394068" cy="351521"/>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cs typeface="Segoe UI Semibold" panose="020B0702040204020203" pitchFamily="34" charset="0"/>
            </a:endParaRPr>
          </a:p>
        </p:txBody>
      </p:sp>
      <p:sp>
        <p:nvSpPr>
          <p:cNvPr id="27" name="Cycling_EAC7" title="Icon of a person riding a bicycle">
            <a:extLst>
              <a:ext uri="{FF2B5EF4-FFF2-40B4-BE49-F238E27FC236}">
                <a16:creationId xmlns:a16="http://schemas.microsoft.com/office/drawing/2014/main" id="{6E06D3DE-E1AB-4870-B875-7D6C90CB2EB9}"/>
              </a:ext>
            </a:extLst>
          </p:cNvPr>
          <p:cNvSpPr>
            <a:spLocks noChangeAspect="1" noEditPoints="1"/>
          </p:cNvSpPr>
          <p:nvPr/>
        </p:nvSpPr>
        <p:spPr bwMode="auto">
          <a:xfrm>
            <a:off x="3907750" y="3411225"/>
            <a:ext cx="404987" cy="351521"/>
          </a:xfrm>
          <a:custGeom>
            <a:avLst/>
            <a:gdLst>
              <a:gd name="T0" fmla="*/ 1248 w 3748"/>
              <a:gd name="T1" fmla="*/ 2628 h 3252"/>
              <a:gd name="T2" fmla="*/ 624 w 3748"/>
              <a:gd name="T3" fmla="*/ 3252 h 3252"/>
              <a:gd name="T4" fmla="*/ 0 w 3748"/>
              <a:gd name="T5" fmla="*/ 2628 h 3252"/>
              <a:gd name="T6" fmla="*/ 624 w 3748"/>
              <a:gd name="T7" fmla="*/ 2004 h 3252"/>
              <a:gd name="T8" fmla="*/ 1248 w 3748"/>
              <a:gd name="T9" fmla="*/ 2628 h 3252"/>
              <a:gd name="T10" fmla="*/ 3124 w 3748"/>
              <a:gd name="T11" fmla="*/ 2004 h 3252"/>
              <a:gd name="T12" fmla="*/ 2500 w 3748"/>
              <a:gd name="T13" fmla="*/ 2628 h 3252"/>
              <a:gd name="T14" fmla="*/ 3124 w 3748"/>
              <a:gd name="T15" fmla="*/ 3252 h 3252"/>
              <a:gd name="T16" fmla="*/ 3748 w 3748"/>
              <a:gd name="T17" fmla="*/ 2628 h 3252"/>
              <a:gd name="T18" fmla="*/ 3124 w 3748"/>
              <a:gd name="T19" fmla="*/ 2004 h 3252"/>
              <a:gd name="T20" fmla="*/ 2631 w 3748"/>
              <a:gd name="T21" fmla="*/ 0 h 3252"/>
              <a:gd name="T22" fmla="*/ 2255 w 3748"/>
              <a:gd name="T23" fmla="*/ 376 h 3252"/>
              <a:gd name="T24" fmla="*/ 2631 w 3748"/>
              <a:gd name="T25" fmla="*/ 753 h 3252"/>
              <a:gd name="T26" fmla="*/ 3008 w 3748"/>
              <a:gd name="T27" fmla="*/ 376 h 3252"/>
              <a:gd name="T28" fmla="*/ 2631 w 3748"/>
              <a:gd name="T29" fmla="*/ 0 h 3252"/>
              <a:gd name="T30" fmla="*/ 2271 w 3748"/>
              <a:gd name="T31" fmla="*/ 493 h 3252"/>
              <a:gd name="T32" fmla="*/ 1330 w 3748"/>
              <a:gd name="T33" fmla="*/ 1435 h 3252"/>
              <a:gd name="T34" fmla="*/ 1330 w 3748"/>
              <a:gd name="T35" fmla="*/ 1839 h 3252"/>
              <a:gd name="T36" fmla="*/ 1618 w 3748"/>
              <a:gd name="T37" fmla="*/ 2122 h 3252"/>
              <a:gd name="T38" fmla="*/ 1619 w 3748"/>
              <a:gd name="T39" fmla="*/ 2125 h 3252"/>
              <a:gd name="T40" fmla="*/ 1620 w 3748"/>
              <a:gd name="T41" fmla="*/ 2753 h 3252"/>
              <a:gd name="T42" fmla="*/ 1866 w 3748"/>
              <a:gd name="T43" fmla="*/ 2999 h 3252"/>
              <a:gd name="T44" fmla="*/ 1866 w 3748"/>
              <a:gd name="T45" fmla="*/ 2999 h 3252"/>
              <a:gd name="T46" fmla="*/ 2113 w 3748"/>
              <a:gd name="T47" fmla="*/ 2752 h 3252"/>
              <a:gd name="T48" fmla="*/ 2113 w 3748"/>
              <a:gd name="T49" fmla="*/ 1872 h 3252"/>
              <a:gd name="T50" fmla="*/ 2110 w 3748"/>
              <a:gd name="T51" fmla="*/ 1867 h 3252"/>
              <a:gd name="T52" fmla="*/ 1941 w 3748"/>
              <a:gd name="T53" fmla="*/ 1692 h 3252"/>
              <a:gd name="T54" fmla="*/ 1941 w 3748"/>
              <a:gd name="T55" fmla="*/ 1687 h 3252"/>
              <a:gd name="T56" fmla="*/ 2307 w 3748"/>
              <a:gd name="T57" fmla="*/ 1322 h 3252"/>
              <a:gd name="T58" fmla="*/ 2313 w 3748"/>
              <a:gd name="T59" fmla="*/ 1322 h 3252"/>
              <a:gd name="T60" fmla="*/ 2617 w 3748"/>
              <a:gd name="T61" fmla="*/ 1626 h 3252"/>
              <a:gd name="T62" fmla="*/ 2622 w 3748"/>
              <a:gd name="T63" fmla="*/ 1628 h 3252"/>
              <a:gd name="T64" fmla="*/ 3245 w 3748"/>
              <a:gd name="T65" fmla="*/ 1628 h 3252"/>
              <a:gd name="T66" fmla="*/ 3498 w 3748"/>
              <a:gd name="T67" fmla="*/ 1375 h 3252"/>
              <a:gd name="T68" fmla="*/ 3498 w 3748"/>
              <a:gd name="T69" fmla="*/ 1375 h 3252"/>
              <a:gd name="T70" fmla="*/ 3245 w 3748"/>
              <a:gd name="T71" fmla="*/ 1123 h 3252"/>
              <a:gd name="T72" fmla="*/ 2870 w 3748"/>
              <a:gd name="T73" fmla="*/ 1123 h 3252"/>
              <a:gd name="T74" fmla="*/ 2868 w 3748"/>
              <a:gd name="T75" fmla="*/ 1122 h 3252"/>
              <a:gd name="T76" fmla="*/ 2464 w 3748"/>
              <a:gd name="T77" fmla="*/ 718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48" h="3252">
                <a:moveTo>
                  <a:pt x="1248" y="2628"/>
                </a:moveTo>
                <a:cubicBezTo>
                  <a:pt x="1248" y="2972"/>
                  <a:pt x="968" y="3252"/>
                  <a:pt x="624" y="3252"/>
                </a:cubicBezTo>
                <a:cubicBezTo>
                  <a:pt x="280" y="3252"/>
                  <a:pt x="0" y="2972"/>
                  <a:pt x="0" y="2628"/>
                </a:cubicBezTo>
                <a:cubicBezTo>
                  <a:pt x="0" y="2284"/>
                  <a:pt x="280" y="2004"/>
                  <a:pt x="624" y="2004"/>
                </a:cubicBezTo>
                <a:cubicBezTo>
                  <a:pt x="968" y="2004"/>
                  <a:pt x="1248" y="2284"/>
                  <a:pt x="1248" y="2628"/>
                </a:cubicBezTo>
                <a:close/>
                <a:moveTo>
                  <a:pt x="3124" y="2004"/>
                </a:moveTo>
                <a:cubicBezTo>
                  <a:pt x="2780" y="2004"/>
                  <a:pt x="2500" y="2284"/>
                  <a:pt x="2500" y="2628"/>
                </a:cubicBezTo>
                <a:cubicBezTo>
                  <a:pt x="2500" y="2972"/>
                  <a:pt x="2780" y="3252"/>
                  <a:pt x="3124" y="3252"/>
                </a:cubicBezTo>
                <a:cubicBezTo>
                  <a:pt x="3468" y="3252"/>
                  <a:pt x="3748" y="2972"/>
                  <a:pt x="3748" y="2628"/>
                </a:cubicBezTo>
                <a:cubicBezTo>
                  <a:pt x="3748" y="2284"/>
                  <a:pt x="3468" y="2004"/>
                  <a:pt x="3124" y="2004"/>
                </a:cubicBezTo>
                <a:close/>
                <a:moveTo>
                  <a:pt x="2631" y="0"/>
                </a:moveTo>
                <a:cubicBezTo>
                  <a:pt x="2423" y="0"/>
                  <a:pt x="2255" y="168"/>
                  <a:pt x="2255" y="376"/>
                </a:cubicBezTo>
                <a:cubicBezTo>
                  <a:pt x="2255" y="584"/>
                  <a:pt x="2423" y="753"/>
                  <a:pt x="2631" y="753"/>
                </a:cubicBezTo>
                <a:cubicBezTo>
                  <a:pt x="2839" y="753"/>
                  <a:pt x="3008" y="584"/>
                  <a:pt x="3008" y="376"/>
                </a:cubicBezTo>
                <a:cubicBezTo>
                  <a:pt x="3008" y="168"/>
                  <a:pt x="2839" y="0"/>
                  <a:pt x="2631" y="0"/>
                </a:cubicBezTo>
                <a:close/>
                <a:moveTo>
                  <a:pt x="2271" y="493"/>
                </a:moveTo>
                <a:cubicBezTo>
                  <a:pt x="1330" y="1435"/>
                  <a:pt x="1330" y="1435"/>
                  <a:pt x="1330" y="1435"/>
                </a:cubicBezTo>
                <a:cubicBezTo>
                  <a:pt x="1217" y="1547"/>
                  <a:pt x="1217" y="1726"/>
                  <a:pt x="1330" y="1839"/>
                </a:cubicBezTo>
                <a:cubicBezTo>
                  <a:pt x="1618" y="2122"/>
                  <a:pt x="1618" y="2122"/>
                  <a:pt x="1618" y="2122"/>
                </a:cubicBezTo>
                <a:cubicBezTo>
                  <a:pt x="1619" y="2123"/>
                  <a:pt x="1619" y="2124"/>
                  <a:pt x="1619" y="2125"/>
                </a:cubicBezTo>
                <a:cubicBezTo>
                  <a:pt x="1620" y="2753"/>
                  <a:pt x="1620" y="2753"/>
                  <a:pt x="1620" y="2753"/>
                </a:cubicBezTo>
                <a:cubicBezTo>
                  <a:pt x="1620" y="2889"/>
                  <a:pt x="1731" y="2999"/>
                  <a:pt x="1866" y="2999"/>
                </a:cubicBezTo>
                <a:cubicBezTo>
                  <a:pt x="1866" y="2999"/>
                  <a:pt x="1866" y="2999"/>
                  <a:pt x="1866" y="2999"/>
                </a:cubicBezTo>
                <a:cubicBezTo>
                  <a:pt x="2002" y="2999"/>
                  <a:pt x="2113" y="2888"/>
                  <a:pt x="2113" y="2752"/>
                </a:cubicBezTo>
                <a:cubicBezTo>
                  <a:pt x="2113" y="1872"/>
                  <a:pt x="2113" y="1872"/>
                  <a:pt x="2113" y="1872"/>
                </a:cubicBezTo>
                <a:cubicBezTo>
                  <a:pt x="2113" y="1870"/>
                  <a:pt x="2112" y="1868"/>
                  <a:pt x="2110" y="1867"/>
                </a:cubicBezTo>
                <a:cubicBezTo>
                  <a:pt x="1941" y="1692"/>
                  <a:pt x="1941" y="1692"/>
                  <a:pt x="1941" y="1692"/>
                </a:cubicBezTo>
                <a:cubicBezTo>
                  <a:pt x="1940" y="1691"/>
                  <a:pt x="1940" y="1689"/>
                  <a:pt x="1941" y="1687"/>
                </a:cubicBezTo>
                <a:cubicBezTo>
                  <a:pt x="2307" y="1322"/>
                  <a:pt x="2307" y="1322"/>
                  <a:pt x="2307" y="1322"/>
                </a:cubicBezTo>
                <a:cubicBezTo>
                  <a:pt x="2309" y="1320"/>
                  <a:pt x="2311" y="1320"/>
                  <a:pt x="2313" y="1322"/>
                </a:cubicBezTo>
                <a:cubicBezTo>
                  <a:pt x="2617" y="1626"/>
                  <a:pt x="2617" y="1626"/>
                  <a:pt x="2617" y="1626"/>
                </a:cubicBezTo>
                <a:cubicBezTo>
                  <a:pt x="2619" y="1627"/>
                  <a:pt x="2620" y="1628"/>
                  <a:pt x="2622" y="1628"/>
                </a:cubicBezTo>
                <a:cubicBezTo>
                  <a:pt x="3245" y="1628"/>
                  <a:pt x="3245" y="1628"/>
                  <a:pt x="3245" y="1628"/>
                </a:cubicBezTo>
                <a:cubicBezTo>
                  <a:pt x="3385" y="1628"/>
                  <a:pt x="3498" y="1515"/>
                  <a:pt x="3498" y="1375"/>
                </a:cubicBezTo>
                <a:cubicBezTo>
                  <a:pt x="3498" y="1375"/>
                  <a:pt x="3498" y="1375"/>
                  <a:pt x="3498" y="1375"/>
                </a:cubicBezTo>
                <a:cubicBezTo>
                  <a:pt x="3498" y="1236"/>
                  <a:pt x="3385" y="1123"/>
                  <a:pt x="3245" y="1123"/>
                </a:cubicBezTo>
                <a:cubicBezTo>
                  <a:pt x="2870" y="1123"/>
                  <a:pt x="2870" y="1123"/>
                  <a:pt x="2870" y="1123"/>
                </a:cubicBezTo>
                <a:cubicBezTo>
                  <a:pt x="2869" y="1123"/>
                  <a:pt x="2868" y="1122"/>
                  <a:pt x="2868" y="1122"/>
                </a:cubicBezTo>
                <a:cubicBezTo>
                  <a:pt x="2464" y="718"/>
                  <a:pt x="2464" y="718"/>
                  <a:pt x="2464" y="7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p:txBody>
      </p:sp>
      <p:sp>
        <p:nvSpPr>
          <p:cNvPr id="28" name="factory_3" title="Icon of a factory or warehouse">
            <a:extLst>
              <a:ext uri="{FF2B5EF4-FFF2-40B4-BE49-F238E27FC236}">
                <a16:creationId xmlns:a16="http://schemas.microsoft.com/office/drawing/2014/main" id="{AC497B55-CF5E-4416-B191-565CAF5B2FA3}"/>
              </a:ext>
            </a:extLst>
          </p:cNvPr>
          <p:cNvSpPr>
            <a:spLocks noChangeAspect="1" noEditPoints="1"/>
          </p:cNvSpPr>
          <p:nvPr/>
        </p:nvSpPr>
        <p:spPr bwMode="auto">
          <a:xfrm>
            <a:off x="6677200" y="3464534"/>
            <a:ext cx="395461" cy="24490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29" name="globe_4" title="Icon of the earth">
            <a:extLst>
              <a:ext uri="{FF2B5EF4-FFF2-40B4-BE49-F238E27FC236}">
                <a16:creationId xmlns:a16="http://schemas.microsoft.com/office/drawing/2014/main" id="{393B9203-5B57-4CF7-8F50-7AD48FC2E84D}"/>
              </a:ext>
            </a:extLst>
          </p:cNvPr>
          <p:cNvSpPr>
            <a:spLocks noChangeAspect="1" noEditPoints="1"/>
          </p:cNvSpPr>
          <p:nvPr/>
        </p:nvSpPr>
        <p:spPr bwMode="auto">
          <a:xfrm>
            <a:off x="9534682" y="3411225"/>
            <a:ext cx="347163" cy="35152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31" name="construction" title="Icon of a construction helmet">
            <a:extLst>
              <a:ext uri="{FF2B5EF4-FFF2-40B4-BE49-F238E27FC236}">
                <a16:creationId xmlns:a16="http://schemas.microsoft.com/office/drawing/2014/main" id="{F510AAA5-76C1-463C-8FB5-77BD556A0D3D}"/>
              </a:ext>
            </a:extLst>
          </p:cNvPr>
          <p:cNvSpPr>
            <a:spLocks noChangeAspect="1" noEditPoints="1"/>
          </p:cNvSpPr>
          <p:nvPr/>
        </p:nvSpPr>
        <p:spPr bwMode="auto">
          <a:xfrm>
            <a:off x="3912514" y="5102165"/>
            <a:ext cx="395461" cy="249181"/>
          </a:xfrm>
          <a:custGeom>
            <a:avLst/>
            <a:gdLst>
              <a:gd name="T0" fmla="*/ 253 w 286"/>
              <a:gd name="T1" fmla="*/ 150 h 180"/>
              <a:gd name="T2" fmla="*/ 286 w 286"/>
              <a:gd name="T3" fmla="*/ 150 h 180"/>
              <a:gd name="T4" fmla="*/ 286 w 286"/>
              <a:gd name="T5" fmla="*/ 180 h 180"/>
              <a:gd name="T6" fmla="*/ 0 w 286"/>
              <a:gd name="T7" fmla="*/ 180 h 180"/>
              <a:gd name="T8" fmla="*/ 0 w 286"/>
              <a:gd name="T9" fmla="*/ 150 h 180"/>
              <a:gd name="T10" fmla="*/ 33 w 286"/>
              <a:gd name="T11" fmla="*/ 150 h 180"/>
              <a:gd name="T12" fmla="*/ 143 w 286"/>
              <a:gd name="T13" fmla="*/ 0 h 180"/>
              <a:gd name="T14" fmla="*/ 143 w 286"/>
              <a:gd name="T15" fmla="*/ 54 h 180"/>
              <a:gd name="T16" fmla="*/ 177 w 286"/>
              <a:gd name="T17" fmla="*/ 70 h 180"/>
              <a:gd name="T18" fmla="*/ 177 w 286"/>
              <a:gd name="T19" fmla="*/ 0 h 180"/>
              <a:gd name="T20" fmla="*/ 108 w 286"/>
              <a:gd name="T21" fmla="*/ 0 h 180"/>
              <a:gd name="T22" fmla="*/ 108 w 286"/>
              <a:gd name="T23" fmla="*/ 70 h 180"/>
              <a:gd name="T24" fmla="*/ 69 w 286"/>
              <a:gd name="T25" fmla="*/ 150 h 180"/>
              <a:gd name="T26" fmla="*/ 217 w 286"/>
              <a:gd name="T27" fmla="*/ 150 h 180"/>
              <a:gd name="T28" fmla="*/ 265 w 286"/>
              <a:gd name="T29" fmla="*/ 150 h 180"/>
              <a:gd name="T30" fmla="*/ 266 w 286"/>
              <a:gd name="T31" fmla="*/ 145 h 180"/>
              <a:gd name="T32" fmla="*/ 177 w 286"/>
              <a:gd name="T33" fmla="*/ 27 h 180"/>
              <a:gd name="T34" fmla="*/ 108 w 286"/>
              <a:gd name="T35" fmla="*/ 26 h 180"/>
              <a:gd name="T36" fmla="*/ 18 w 286"/>
              <a:gd name="T37" fmla="*/ 145 h 180"/>
              <a:gd name="T38" fmla="*/ 19 w 286"/>
              <a:gd name="T39" fmla="*/ 150 h 180"/>
              <a:gd name="T40" fmla="*/ 142 w 286"/>
              <a:gd name="T41" fmla="*/ 90 h 180"/>
              <a:gd name="T42" fmla="*/ 122 w 286"/>
              <a:gd name="T43" fmla="*/ 110 h 180"/>
              <a:gd name="T44" fmla="*/ 142 w 286"/>
              <a:gd name="T45" fmla="*/ 130 h 180"/>
              <a:gd name="T46" fmla="*/ 162 w 286"/>
              <a:gd name="T47" fmla="*/ 110 h 180"/>
              <a:gd name="T48" fmla="*/ 142 w 286"/>
              <a:gd name="T49" fmla="*/ 9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6" h="180">
                <a:moveTo>
                  <a:pt x="253" y="150"/>
                </a:moveTo>
                <a:cubicBezTo>
                  <a:pt x="286" y="150"/>
                  <a:pt x="286" y="150"/>
                  <a:pt x="286" y="150"/>
                </a:cubicBezTo>
                <a:cubicBezTo>
                  <a:pt x="286" y="180"/>
                  <a:pt x="286" y="180"/>
                  <a:pt x="286" y="180"/>
                </a:cubicBezTo>
                <a:cubicBezTo>
                  <a:pt x="0" y="180"/>
                  <a:pt x="0" y="180"/>
                  <a:pt x="0" y="180"/>
                </a:cubicBezTo>
                <a:cubicBezTo>
                  <a:pt x="0" y="150"/>
                  <a:pt x="0" y="150"/>
                  <a:pt x="0" y="150"/>
                </a:cubicBezTo>
                <a:cubicBezTo>
                  <a:pt x="33" y="150"/>
                  <a:pt x="33" y="150"/>
                  <a:pt x="33" y="150"/>
                </a:cubicBezTo>
                <a:moveTo>
                  <a:pt x="143" y="0"/>
                </a:moveTo>
                <a:cubicBezTo>
                  <a:pt x="143" y="54"/>
                  <a:pt x="143" y="54"/>
                  <a:pt x="143" y="54"/>
                </a:cubicBezTo>
                <a:moveTo>
                  <a:pt x="177" y="70"/>
                </a:moveTo>
                <a:cubicBezTo>
                  <a:pt x="177" y="0"/>
                  <a:pt x="177" y="0"/>
                  <a:pt x="177" y="0"/>
                </a:cubicBezTo>
                <a:cubicBezTo>
                  <a:pt x="108" y="0"/>
                  <a:pt x="108" y="0"/>
                  <a:pt x="108" y="0"/>
                </a:cubicBezTo>
                <a:cubicBezTo>
                  <a:pt x="108" y="70"/>
                  <a:pt x="108" y="70"/>
                  <a:pt x="108" y="70"/>
                </a:cubicBezTo>
                <a:moveTo>
                  <a:pt x="69" y="150"/>
                </a:moveTo>
                <a:cubicBezTo>
                  <a:pt x="217" y="150"/>
                  <a:pt x="217" y="150"/>
                  <a:pt x="217" y="150"/>
                </a:cubicBezTo>
                <a:moveTo>
                  <a:pt x="265" y="150"/>
                </a:moveTo>
                <a:cubicBezTo>
                  <a:pt x="265" y="148"/>
                  <a:pt x="266" y="147"/>
                  <a:pt x="266" y="145"/>
                </a:cubicBezTo>
                <a:cubicBezTo>
                  <a:pt x="266" y="89"/>
                  <a:pt x="228" y="42"/>
                  <a:pt x="177" y="27"/>
                </a:cubicBezTo>
                <a:moveTo>
                  <a:pt x="108" y="26"/>
                </a:moveTo>
                <a:cubicBezTo>
                  <a:pt x="56" y="39"/>
                  <a:pt x="18" y="89"/>
                  <a:pt x="18" y="145"/>
                </a:cubicBezTo>
                <a:cubicBezTo>
                  <a:pt x="18" y="147"/>
                  <a:pt x="18" y="148"/>
                  <a:pt x="19" y="150"/>
                </a:cubicBezTo>
                <a:moveTo>
                  <a:pt x="142" y="90"/>
                </a:moveTo>
                <a:cubicBezTo>
                  <a:pt x="131" y="90"/>
                  <a:pt x="122" y="99"/>
                  <a:pt x="122" y="110"/>
                </a:cubicBezTo>
                <a:cubicBezTo>
                  <a:pt x="122" y="121"/>
                  <a:pt x="131" y="130"/>
                  <a:pt x="142" y="130"/>
                </a:cubicBezTo>
                <a:cubicBezTo>
                  <a:pt x="153" y="130"/>
                  <a:pt x="162" y="121"/>
                  <a:pt x="162" y="110"/>
                </a:cubicBezTo>
                <a:cubicBezTo>
                  <a:pt x="162" y="99"/>
                  <a:pt x="153" y="90"/>
                  <a:pt x="142" y="9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32" name="tool" title="Icon of a skrewdriver and wrench">
            <a:extLst>
              <a:ext uri="{FF2B5EF4-FFF2-40B4-BE49-F238E27FC236}">
                <a16:creationId xmlns:a16="http://schemas.microsoft.com/office/drawing/2014/main" id="{1F354507-B510-4ECF-97A7-3957686DD4A5}"/>
              </a:ext>
            </a:extLst>
          </p:cNvPr>
          <p:cNvSpPr>
            <a:spLocks noChangeAspect="1" noEditPoints="1"/>
          </p:cNvSpPr>
          <p:nvPr/>
        </p:nvSpPr>
        <p:spPr bwMode="auto">
          <a:xfrm>
            <a:off x="6750153" y="5050994"/>
            <a:ext cx="249554" cy="35152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sp>
        <p:nvSpPr>
          <p:cNvPr id="35" name="Sustainable_EC0A" title="Icon of a tree branch">
            <a:extLst>
              <a:ext uri="{FF2B5EF4-FFF2-40B4-BE49-F238E27FC236}">
                <a16:creationId xmlns:a16="http://schemas.microsoft.com/office/drawing/2014/main" id="{0B2B4290-AB5D-4C05-89D7-84F8A46506C2}"/>
              </a:ext>
            </a:extLst>
          </p:cNvPr>
          <p:cNvSpPr>
            <a:spLocks noChangeAspect="1" noEditPoints="1"/>
          </p:cNvSpPr>
          <p:nvPr/>
        </p:nvSpPr>
        <p:spPr bwMode="auto">
          <a:xfrm>
            <a:off x="9521682" y="5050994"/>
            <a:ext cx="373163" cy="351521"/>
          </a:xfrm>
          <a:custGeom>
            <a:avLst/>
            <a:gdLst>
              <a:gd name="T0" fmla="*/ 3750 w 3750"/>
              <a:gd name="T1" fmla="*/ 0 h 3531"/>
              <a:gd name="T2" fmla="*/ 3750 w 3750"/>
              <a:gd name="T3" fmla="*/ 1375 h 3531"/>
              <a:gd name="T4" fmla="*/ 2375 w 3750"/>
              <a:gd name="T5" fmla="*/ 2750 h 3531"/>
              <a:gd name="T6" fmla="*/ 1000 w 3750"/>
              <a:gd name="T7" fmla="*/ 1375 h 3531"/>
              <a:gd name="T8" fmla="*/ 2375 w 3750"/>
              <a:gd name="T9" fmla="*/ 0 h 3531"/>
              <a:gd name="T10" fmla="*/ 3750 w 3750"/>
              <a:gd name="T11" fmla="*/ 0 h 3531"/>
              <a:gd name="T12" fmla="*/ 219 w 3750"/>
              <a:gd name="T13" fmla="*/ 3531 h 3531"/>
              <a:gd name="T14" fmla="*/ 2875 w 3750"/>
              <a:gd name="T15" fmla="*/ 875 h 3531"/>
              <a:gd name="T16" fmla="*/ 500 w 3750"/>
              <a:gd name="T17" fmla="*/ 1000 h 3531"/>
              <a:gd name="T18" fmla="*/ 1000 w 3750"/>
              <a:gd name="T19" fmla="*/ 1500 h 3531"/>
              <a:gd name="T20" fmla="*/ 1204 w 3750"/>
              <a:gd name="T21" fmla="*/ 657 h 3531"/>
              <a:gd name="T22" fmla="*/ 750 w 3750"/>
              <a:gd name="T23" fmla="*/ 500 h 3531"/>
              <a:gd name="T24" fmla="*/ 0 w 3750"/>
              <a:gd name="T25" fmla="*/ 500 h 3531"/>
              <a:gd name="T26" fmla="*/ 0 w 3750"/>
              <a:gd name="T27" fmla="*/ 1250 h 3531"/>
              <a:gd name="T28" fmla="*/ 750 w 3750"/>
              <a:gd name="T29" fmla="*/ 2000 h 3531"/>
              <a:gd name="T30" fmla="*/ 1107 w 3750"/>
              <a:gd name="T31" fmla="*/ 1906 h 3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0" h="3531">
                <a:moveTo>
                  <a:pt x="3750" y="0"/>
                </a:moveTo>
                <a:cubicBezTo>
                  <a:pt x="3750" y="1375"/>
                  <a:pt x="3750" y="1375"/>
                  <a:pt x="3750" y="1375"/>
                </a:cubicBezTo>
                <a:cubicBezTo>
                  <a:pt x="3750" y="2134"/>
                  <a:pt x="3134" y="2750"/>
                  <a:pt x="2375" y="2750"/>
                </a:cubicBezTo>
                <a:cubicBezTo>
                  <a:pt x="1616" y="2750"/>
                  <a:pt x="1000" y="2134"/>
                  <a:pt x="1000" y="1375"/>
                </a:cubicBezTo>
                <a:cubicBezTo>
                  <a:pt x="1000" y="616"/>
                  <a:pt x="1616" y="0"/>
                  <a:pt x="2375" y="0"/>
                </a:cubicBezTo>
                <a:lnTo>
                  <a:pt x="3750" y="0"/>
                </a:lnTo>
                <a:close/>
                <a:moveTo>
                  <a:pt x="219" y="3531"/>
                </a:moveTo>
                <a:cubicBezTo>
                  <a:pt x="2875" y="875"/>
                  <a:pt x="2875" y="875"/>
                  <a:pt x="2875" y="875"/>
                </a:cubicBezTo>
                <a:moveTo>
                  <a:pt x="500" y="1000"/>
                </a:moveTo>
                <a:cubicBezTo>
                  <a:pt x="1000" y="1500"/>
                  <a:pt x="1000" y="1500"/>
                  <a:pt x="1000" y="1500"/>
                </a:cubicBezTo>
                <a:moveTo>
                  <a:pt x="1204" y="657"/>
                </a:moveTo>
                <a:cubicBezTo>
                  <a:pt x="1078" y="560"/>
                  <a:pt x="922" y="500"/>
                  <a:pt x="750" y="500"/>
                </a:cubicBezTo>
                <a:cubicBezTo>
                  <a:pt x="0" y="500"/>
                  <a:pt x="0" y="500"/>
                  <a:pt x="0" y="500"/>
                </a:cubicBezTo>
                <a:cubicBezTo>
                  <a:pt x="0" y="1250"/>
                  <a:pt x="0" y="1250"/>
                  <a:pt x="0" y="1250"/>
                </a:cubicBezTo>
                <a:cubicBezTo>
                  <a:pt x="0" y="1664"/>
                  <a:pt x="336" y="2000"/>
                  <a:pt x="750" y="2000"/>
                </a:cubicBezTo>
                <a:cubicBezTo>
                  <a:pt x="880" y="2000"/>
                  <a:pt x="1000" y="1964"/>
                  <a:pt x="1107" y="1906"/>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solidFill>
                <a:srgbClr val="353535"/>
              </a:solidFill>
              <a:effectLst/>
              <a:uLnTx/>
              <a:uFillTx/>
              <a:latin typeface="Segoe UI Semibold" panose="020B0702040204020203" pitchFamily="34" charset="0"/>
              <a:cs typeface="Segoe UI Semibold" panose="020B0702040204020203" pitchFamily="34" charset="0"/>
            </a:endParaRPr>
          </a:p>
        </p:txBody>
      </p:sp>
      <p:sp>
        <p:nvSpPr>
          <p:cNvPr id="37" name="chip" title="Icon of a computer chip">
            <a:extLst>
              <a:ext uri="{FF2B5EF4-FFF2-40B4-BE49-F238E27FC236}">
                <a16:creationId xmlns:a16="http://schemas.microsoft.com/office/drawing/2014/main" id="{A16794EB-B9CF-4F5A-A1C0-6F05CE69BA5D}"/>
              </a:ext>
            </a:extLst>
          </p:cNvPr>
          <p:cNvSpPr>
            <a:spLocks noChangeAspect="1" noEditPoints="1"/>
          </p:cNvSpPr>
          <p:nvPr/>
        </p:nvSpPr>
        <p:spPr bwMode="auto">
          <a:xfrm>
            <a:off x="3938042" y="1714920"/>
            <a:ext cx="344405" cy="3515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cs typeface="Segoe UI Semibold" panose="020B0702040204020203" pitchFamily="34" charset="0"/>
            </a:endParaRPr>
          </a:p>
        </p:txBody>
      </p:sp>
      <p:cxnSp>
        <p:nvCxnSpPr>
          <p:cNvPr id="39" name="Straight Connector 38">
            <a:extLst>
              <a:ext uri="{FF2B5EF4-FFF2-40B4-BE49-F238E27FC236}">
                <a16:creationId xmlns:a16="http://schemas.microsoft.com/office/drawing/2014/main" id="{9E2B5353-5A1E-41BF-875F-22831341ECB6}"/>
              </a:ext>
              <a:ext uri="{C183D7F6-B498-43B3-948B-1728B52AA6E4}">
                <adec:decorative xmlns:adec="http://schemas.microsoft.com/office/drawing/2017/decorative" val="1"/>
              </a:ext>
            </a:extLst>
          </p:cNvPr>
          <p:cNvCxnSpPr>
            <a:cxnSpLocks/>
          </p:cNvCxnSpPr>
          <p:nvPr/>
        </p:nvCxnSpPr>
        <p:spPr>
          <a:xfrm>
            <a:off x="-38555" y="3160372"/>
            <a:ext cx="1223186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A9AC1B-DC39-4EF2-A679-0463963A604E}"/>
              </a:ext>
              <a:ext uri="{C183D7F6-B498-43B3-948B-1728B52AA6E4}">
                <adec:decorative xmlns:adec="http://schemas.microsoft.com/office/drawing/2017/decorative" val="1"/>
              </a:ext>
            </a:extLst>
          </p:cNvPr>
          <p:cNvCxnSpPr>
            <a:cxnSpLocks/>
          </p:cNvCxnSpPr>
          <p:nvPr/>
        </p:nvCxnSpPr>
        <p:spPr>
          <a:xfrm>
            <a:off x="-19278" y="4673351"/>
            <a:ext cx="12231862"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1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33"/>
                                        </p:tgtEl>
                                        <p:attrNameLst>
                                          <p:attrName>style.visibility</p:attrName>
                                        </p:attrNameLst>
                                      </p:cBhvr>
                                      <p:to>
                                        <p:strVal val="visible"/>
                                      </p:to>
                                    </p:set>
                                    <p:animEffect transition="in" filter="fade">
                                      <p:cBhvr>
                                        <p:cTn id="7" dur="500"/>
                                        <p:tgtEl>
                                          <p:spTgt spid="10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500"/>
                                        <p:tgtEl>
                                          <p:spTgt spid="4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fad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P spid="44" grpId="0"/>
      <p:bldP spid="45" grpId="0"/>
      <p:bldP spid="6" grpId="0"/>
      <p:bldP spid="46" grpId="0"/>
      <p:bldP spid="47" grpId="0"/>
      <p:bldP spid="48" grpId="0"/>
      <p:bldP spid="33" grpId="0"/>
      <p:bldP spid="49" grpId="0"/>
      <p:bldP spid="50" grpId="0"/>
      <p:bldP spid="51" grpId="0"/>
      <p:bldP spid="34" grpId="0"/>
      <p:bldP spid="25" grpId="0" animBg="1"/>
      <p:bldP spid="26" grpId="0" animBg="1"/>
      <p:bldP spid="27" grpId="0" animBg="1"/>
      <p:bldP spid="28" grpId="0" animBg="1"/>
      <p:bldP spid="29" grpId="0" animBg="1"/>
      <p:bldP spid="31" grpId="0" animBg="1"/>
      <p:bldP spid="32" grpId="0" animBg="1"/>
      <p:bldP spid="35" grpId="0" animBg="1"/>
      <p:bldP spid="3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230e9df3-be65-4c73-a93b-d1236ebd677e">X4PJXJ6PJHWK-734039651-27</_dlc_DocId>
    <_dlc_DocIdUrl xmlns="230e9df3-be65-4c73-a93b-d1236ebd677e">
      <Url>https://microsoft.sharepoint.com/teams/CloudEconomicsAndCostSavings/_layouts/15/DocIdRedir.aspx?ID=X4PJXJ6PJHWK-734039651-27</Url>
      <Description>X4PJXJ6PJHWK-734039651-27</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D1B451263AC24CB4753F27154DA323" ma:contentTypeVersion="8" ma:contentTypeDescription="Create a new document." ma:contentTypeScope="" ma:versionID="b4aa4a6a0d600dc0efd7cfca042a8695">
  <xsd:schema xmlns:xsd="http://www.w3.org/2001/XMLSchema" xmlns:xs="http://www.w3.org/2001/XMLSchema" xmlns:p="http://schemas.microsoft.com/office/2006/metadata/properties" xmlns:ns2="230e9df3-be65-4c73-a93b-d1236ebd677e" xmlns:ns3="e57ea463-2d93-4e24-8741-d7295bb48917" targetNamespace="http://schemas.microsoft.com/office/2006/metadata/properties" ma:root="true" ma:fieldsID="3406082101e743f9bd12d856c15ff6d5" ns2:_="" ns3:_="">
    <xsd:import namespace="230e9df3-be65-4c73-a93b-d1236ebd677e"/>
    <xsd:import namespace="e57ea463-2d93-4e24-8741-d7295bb48917"/>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KeyPoints" minOccurs="0"/>
                <xsd:element ref="ns3:MediaServiceKeyPoints" minOccurs="0"/>
                <xsd:element ref="ns3:MediaServiceAutoTags"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e57ea463-2d93-4e24-8741-d7295bb4891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99EE14-2323-4AFF-928A-9B37639D924D}">
  <ds:schemaRefs>
    <ds:schemaRef ds:uri="http://schemas.microsoft.com/sharepoint/events"/>
  </ds:schemaRefs>
</ds:datastoreItem>
</file>

<file path=customXml/itemProps2.xml><?xml version="1.0" encoding="utf-8"?>
<ds:datastoreItem xmlns:ds="http://schemas.openxmlformats.org/officeDocument/2006/customXml" ds:itemID="{2740553C-066E-4D79-8E3A-AE40F5BD4637}">
  <ds:schemaRefs>
    <ds:schemaRef ds:uri="e57ea463-2d93-4e24-8741-d7295bb48917"/>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schemas.microsoft.com/office/2006/documentManagement/types"/>
    <ds:schemaRef ds:uri="http://purl.org/dc/dcmitype/"/>
    <ds:schemaRef ds:uri="http://purl.org/dc/elements/1.1/"/>
    <ds:schemaRef ds:uri="230e9df3-be65-4c73-a93b-d1236ebd677e"/>
    <ds:schemaRef ds:uri="http://purl.org/dc/terms/"/>
  </ds:schemaRefs>
</ds:datastoreItem>
</file>

<file path=customXml/itemProps3.xml><?xml version="1.0" encoding="utf-8"?>
<ds:datastoreItem xmlns:ds="http://schemas.openxmlformats.org/officeDocument/2006/customXml" ds:itemID="{36CB49E3-E552-489A-916A-2537763994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0e9df3-be65-4c73-a93b-d1236ebd677e"/>
    <ds:schemaRef ds:uri="e57ea463-2d93-4e24-8741-d7295bb489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FE2268C-0AD3-4F1F-BC57-871F63AE85BC}">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1648</TotalTime>
  <Words>6037</Words>
  <Application>Microsoft Office PowerPoint</Application>
  <PresentationFormat>Widescreen</PresentationFormat>
  <Paragraphs>692</Paragraphs>
  <Slides>36</Slides>
  <Notes>35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50" baseType="lpstr">
      <vt:lpstr>Arial</vt:lpstr>
      <vt:lpstr>Calibri</vt:lpstr>
      <vt:lpstr>Consolas</vt:lpstr>
      <vt:lpstr>Segoe UI</vt:lpstr>
      <vt:lpstr>Segoe UI </vt:lpstr>
      <vt:lpstr>Segoe UI Light</vt:lpstr>
      <vt:lpstr>Segoe UI Light (Body)</vt:lpstr>
      <vt:lpstr>Segoe UI Semibold</vt:lpstr>
      <vt:lpstr>Segoe UI Semibold (headings)</vt:lpstr>
      <vt:lpstr>Segoe UI Semilight</vt:lpstr>
      <vt:lpstr>Symbol</vt:lpstr>
      <vt:lpstr>Wingdings</vt:lpstr>
      <vt:lpstr>WHITE TEMPLATE</vt:lpstr>
      <vt:lpstr>think-cell Slide</vt:lpstr>
      <vt:lpstr>IT Financial Management: Azure Cloud Economics       </vt:lpstr>
      <vt:lpstr>Our customers are increasingly looking at financial modeling to determine the benefits of moving to or leveraging the cloud​.    The Chief Financial Officer and finance team are central to these discussions.</vt:lpstr>
      <vt:lpstr>What to expect</vt:lpstr>
      <vt:lpstr>Glossary</vt:lpstr>
      <vt:lpstr>Glossary of common terms</vt:lpstr>
      <vt:lpstr>Engaging the Chief Financial Officer in a discussion about the financial impact of the cloud </vt:lpstr>
      <vt:lpstr>The Uber example</vt:lpstr>
      <vt:lpstr>Technical and financial concerns </vt:lpstr>
      <vt:lpstr>What’s driving customers to migrate to public cloud?</vt:lpstr>
      <vt:lpstr>Driving a proactive conversation with the CTO and CFO</vt:lpstr>
      <vt:lpstr>Cloud economic benefits to highlight for a finance audience  Driving cost savings and business agility</vt:lpstr>
      <vt:lpstr>Benefits of moving to the cloud</vt:lpstr>
      <vt:lpstr>Economic benefit: Optimize data center costs to generate value</vt:lpstr>
      <vt:lpstr>Economic benefit: Well-optimized cloud usage can free-up excess capacity and allows customers to optimize spend</vt:lpstr>
      <vt:lpstr>Financial benefit: Cloud transformation changes a Chief Financial Officer’s budgeting and P&amp;L management</vt:lpstr>
      <vt:lpstr>IT &amp; business transformation benefit: Agility </vt:lpstr>
      <vt:lpstr>IT &amp; business transformation benefit: Leverage investments to the fullest extent possible</vt:lpstr>
      <vt:lpstr> Cloud Economics Primer  Illustrating the economic value of the Azure cloud</vt:lpstr>
      <vt:lpstr>A transition to the cloud will meaningfully change three key financial statements:</vt:lpstr>
      <vt:lpstr>Consider how the CFO of a SaaS business might examine their cloud transformation</vt:lpstr>
      <vt:lpstr>On-prem requires a balance sheet, the cloud is largely asset free</vt:lpstr>
      <vt:lpstr>Income statements are effectively the same — depreciation mirrors cloud expense</vt:lpstr>
      <vt:lpstr>On-prem cash flows are worse — they’re lumpier, loaded upfront, and cannot be cut in difficult times</vt:lpstr>
      <vt:lpstr>Your customer has a great opportunity to reduce on-premises costs as they transition to Azure</vt:lpstr>
      <vt:lpstr>Your customer cashflows (and value) will improve much faster than what the P&amp;L recognizes due to accounting standards</vt:lpstr>
      <vt:lpstr>As we reduce on-premises cost structure, Azure costs relplace on-premises costs</vt:lpstr>
      <vt:lpstr>Migration costs create a temporary spend “bubble” for your customer, but Microsoft investments will help mitigate it</vt:lpstr>
      <vt:lpstr>Your customer will generate significant cash value on Azure over time, compared with their expected spend trajectory on-premises</vt:lpstr>
      <vt:lpstr>Your customer P&amp;L will also improve, it will just take longer to report achieved savings due to old server depreciation</vt:lpstr>
      <vt:lpstr>Benefits of a cloud transformation</vt:lpstr>
      <vt:lpstr>Getting tactical  Engaging your customers in cloud economics conversations</vt:lpstr>
      <vt:lpstr>Addressing your customer’s needs </vt:lpstr>
      <vt:lpstr>What level of conversation is necessary? Enable deals, but avoid risk or slowing the sales cycle.</vt:lpstr>
      <vt:lpstr>Call to action</vt:lpstr>
      <vt:lpstr>Submit a request for Cloud Economics / IT Financial Management assistance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Economics Introduction Companion Deck</dc:title>
  <dc:creator>Jeff Amels</dc:creator>
  <cp:keywords/>
  <cp:lastModifiedBy>Monique Ferreira</cp:lastModifiedBy>
  <cp:revision>2</cp:revision>
  <cp:lastPrinted>2020-05-19T20:20:53Z</cp:lastPrinted>
  <dcterms:created xsi:type="dcterms:W3CDTF">2019-12-13T16:57:25Z</dcterms:created>
  <dcterms:modified xsi:type="dcterms:W3CDTF">2021-02-23T02:56:05Z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0x010100A8D1B451263AC24CB4753F27154DA323</vt:lpwstr>
  </property>
  <property fmtid="{D5CDD505-2E9C-101B-9397-08002B2CF9AE}" pid="3" name="_dlc_policyId">
    <vt:lpwstr>0x0101000E4CB7077FEE4FF7AE86D4A500EEC780030016C849C62B10EB41ACA8C7EEDEF40BB200D3FCEF3FBB7F8342B904B2C98D2B5C9D|-661092312</vt:lpwstr>
  </property>
  <property fmtid="{D5CDD505-2E9C-101B-9397-08002B2CF9AE}" pid="4" name="Confidentiality">
    <vt:lpwstr>3487;#internal users|461efa83-0283-486a-a8d5-943328f3693f</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70b6e483-2204-4637-a4bb-0cffa48f7ef5</vt:lpwstr>
  </property>
  <property fmtid="{D5CDD505-2E9C-101B-9397-08002B2CF9AE}" pid="7" name="of67e5d4b76f4a9db8769983fda9cec0">
    <vt:lpwstr/>
  </property>
  <property fmtid="{D5CDD505-2E9C-101B-9397-08002B2CF9AE}" pid="8" name="TaxKeyword">
    <vt:lpwstr/>
  </property>
  <property fmtid="{D5CDD505-2E9C-101B-9397-08002B2CF9AE}" pid="9" name="NewsType">
    <vt:lpwstr/>
  </property>
  <property fmtid="{D5CDD505-2E9C-101B-9397-08002B2CF9AE}" pid="10" name="Region">
    <vt:lpwstr/>
  </property>
  <property fmtid="{D5CDD505-2E9C-101B-9397-08002B2CF9AE}" pid="11" name="ItemType">
    <vt:lpwstr>3739;#documents|e037ed84-7d8e-4cbb-9c8f-61e80301a44f</vt:lpwstr>
  </property>
  <property fmtid="{D5CDD505-2E9C-101B-9397-08002B2CF9AE}" pid="12" name="Industries">
    <vt:lpwstr/>
  </property>
  <property fmtid="{D5CDD505-2E9C-101B-9397-08002B2CF9AE}" pid="13" name="MSProducts">
    <vt:lpwstr/>
  </property>
  <property fmtid="{D5CDD505-2E9C-101B-9397-08002B2CF9AE}" pid="14" name="Competitors">
    <vt:lpwstr/>
  </property>
  <property fmtid="{D5CDD505-2E9C-101B-9397-08002B2CF9AE}" pid="15" name="SMSGDomain">
    <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47;#Azure|669a3112-5edf-444b-a003-630063601f07</vt:lpwstr>
  </property>
  <property fmtid="{D5CDD505-2E9C-101B-9397-08002B2CF9AE}" pid="19" name="l6f004f21209409da86a713c0f24627d">
    <vt:lpwstr/>
  </property>
  <property fmtid="{D5CDD505-2E9C-101B-9397-08002B2CF9AE}" pid="20" name="MSProductsTaxHTField0">
    <vt:lpwstr/>
  </property>
  <property fmtid="{D5CDD505-2E9C-101B-9397-08002B2CF9AE}" pid="21" name="Languages">
    <vt:lpwstr/>
  </property>
  <property fmtid="{D5CDD505-2E9C-101B-9397-08002B2CF9AE}" pid="22" name="e8080b0481964c759b2c36ae49591b31">
    <vt:lpwstr/>
  </property>
  <property fmtid="{D5CDD505-2E9C-101B-9397-08002B2CF9AE}" pid="23" name="TechnicalLevel">
    <vt:lpwstr>3738;#100 (beginner)|7d022d07-ff67-4af8-910d-8ea6b46b5908</vt:lpwstr>
  </property>
  <property fmtid="{D5CDD505-2E9C-101B-9397-08002B2CF9AE}" pid="24" name="Audiences">
    <vt:lpwstr/>
  </property>
  <property fmtid="{D5CDD505-2E9C-101B-9397-08002B2CF9AE}" pid="25" name="SMSG Items">
    <vt:lpwstr>3810;#documents|e037ed84-7d8e-4cbb-9c8f-61e80301a44f</vt:lpwstr>
  </property>
  <property fmtid="{D5CDD505-2E9C-101B-9397-08002B2CF9AE}" pid="26" name="Solution Areas">
    <vt:lpwstr>4133;#Applications and Infrastructure|f69679d5-ce87-4413-9040-82ea79c5c527</vt:lpwstr>
  </property>
  <property fmtid="{D5CDD505-2E9C-101B-9397-08002B2CF9AE}" pid="27" name="ldac8aee9d1f469e8cd8c3f8d6a615f2">
    <vt:lpwstr/>
  </property>
  <property fmtid="{D5CDD505-2E9C-101B-9397-08002B2CF9AE}" pid="28" name="EmployeeRole">
    <vt:lpwstr/>
  </property>
  <property fmtid="{D5CDD505-2E9C-101B-9397-08002B2CF9AE}" pid="29" name="NewsTopic">
    <vt:lpwstr/>
  </property>
  <property fmtid="{D5CDD505-2E9C-101B-9397-08002B2CF9AE}" pid="30" name="Roles">
    <vt:lpwstr>139;#All Standard Titles|ef7f2c35-3932-45cd-837a-94fa96ae23cb</vt:lpwstr>
  </property>
  <property fmtid="{D5CDD505-2E9C-101B-9397-08002B2CF9AE}" pid="31" name="MSProfessions">
    <vt:lpwstr>3809;#not role specific|f39e3092-9b1b-420b-9a5e-af4e2e586259</vt:lpwstr>
  </property>
  <property fmtid="{D5CDD505-2E9C-101B-9397-08002B2CF9AE}" pid="32" name="NewsSource">
    <vt:lpwstr/>
  </property>
  <property fmtid="{D5CDD505-2E9C-101B-9397-08002B2CF9AE}" pid="33" name="SMSGTags">
    <vt:lpwstr/>
  </property>
  <property fmtid="{D5CDD505-2E9C-101B-9397-08002B2CF9AE}" pid="34" name="MSPhysicalGeography">
    <vt:lpwstr/>
  </property>
  <property fmtid="{D5CDD505-2E9C-101B-9397-08002B2CF9AE}" pid="35" name="EnterpriseDomainTags">
    <vt:lpwstr/>
  </property>
  <property fmtid="{D5CDD505-2E9C-101B-9397-08002B2CF9AE}" pid="36" name="j3562c58ee414e028925bc902cfc01a1">
    <vt:lpwstr/>
  </property>
  <property fmtid="{D5CDD505-2E9C-101B-9397-08002B2CF9AE}" pid="37" name="Segments">
    <vt:lpwstr/>
  </property>
  <property fmtid="{D5CDD505-2E9C-101B-9397-08002B2CF9AE}" pid="38" name="Partners">
    <vt:lpwstr/>
  </property>
  <property fmtid="{D5CDD505-2E9C-101B-9397-08002B2CF9AE}" pid="39" name="ActivitiesAndPrograms">
    <vt:lpwstr/>
  </property>
  <property fmtid="{D5CDD505-2E9C-101B-9397-08002B2CF9AE}" pid="40" name="la4444b61d19467597d63190b69ac227">
    <vt:lpwstr/>
  </property>
  <property fmtid="{D5CDD505-2E9C-101B-9397-08002B2CF9AE}" pid="41" name="Topics">
    <vt:lpwstr/>
  </property>
  <property fmtid="{D5CDD505-2E9C-101B-9397-08002B2CF9AE}" pid="42" name="Groups">
    <vt:lpwstr/>
  </property>
  <property fmtid="{D5CDD505-2E9C-101B-9397-08002B2CF9AE}" pid="43" name="_docset_NoMedatataSyncRequired">
    <vt:lpwstr>False</vt:lpwstr>
  </property>
</Properties>
</file>